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9" r:id="rId2"/>
  </p:sldMasterIdLst>
  <p:notesMasterIdLst>
    <p:notesMasterId r:id="rId54"/>
  </p:notesMasterIdLst>
  <p:sldIdLst>
    <p:sldId id="383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84" r:id="rId11"/>
    <p:sldId id="348" r:id="rId12"/>
    <p:sldId id="349" r:id="rId13"/>
    <p:sldId id="350" r:id="rId14"/>
    <p:sldId id="393" r:id="rId15"/>
    <p:sldId id="351" r:id="rId16"/>
    <p:sldId id="352" r:id="rId17"/>
    <p:sldId id="353" r:id="rId18"/>
    <p:sldId id="355" r:id="rId19"/>
    <p:sldId id="356" r:id="rId20"/>
    <p:sldId id="357" r:id="rId21"/>
    <p:sldId id="358" r:id="rId22"/>
    <p:sldId id="394" r:id="rId23"/>
    <p:sldId id="385" r:id="rId24"/>
    <p:sldId id="359" r:id="rId25"/>
    <p:sldId id="360" r:id="rId26"/>
    <p:sldId id="361" r:id="rId27"/>
    <p:sldId id="362" r:id="rId28"/>
    <p:sldId id="363" r:id="rId29"/>
    <p:sldId id="386" r:id="rId30"/>
    <p:sldId id="364" r:id="rId31"/>
    <p:sldId id="365" r:id="rId32"/>
    <p:sldId id="366" r:id="rId33"/>
    <p:sldId id="367" r:id="rId34"/>
    <p:sldId id="368" r:id="rId35"/>
    <p:sldId id="369" r:id="rId36"/>
    <p:sldId id="370" r:id="rId37"/>
    <p:sldId id="371" r:id="rId38"/>
    <p:sldId id="372" r:id="rId39"/>
    <p:sldId id="387" r:id="rId40"/>
    <p:sldId id="373" r:id="rId41"/>
    <p:sldId id="374" r:id="rId42"/>
    <p:sldId id="388" r:id="rId43"/>
    <p:sldId id="375" r:id="rId44"/>
    <p:sldId id="376" r:id="rId45"/>
    <p:sldId id="377" r:id="rId46"/>
    <p:sldId id="389" r:id="rId47"/>
    <p:sldId id="378" r:id="rId48"/>
    <p:sldId id="392" r:id="rId49"/>
    <p:sldId id="379" r:id="rId50"/>
    <p:sldId id="380" r:id="rId51"/>
    <p:sldId id="381" r:id="rId52"/>
    <p:sldId id="382" r:id="rId5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2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2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2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2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0"/>
    <p:restoredTop sz="94600"/>
  </p:normalViewPr>
  <p:slideViewPr>
    <p:cSldViewPr>
      <p:cViewPr varScale="1">
        <p:scale>
          <a:sx n="85" d="100"/>
          <a:sy n="85" d="100"/>
        </p:scale>
        <p:origin x="-5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6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Ana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A6DBF61-F21A-4EDB-B90A-5C52D30E952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3E65D4-A9D8-4F3F-8762-8DA5CD35EBB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C5802-2BAC-4497-9FCB-DA2A9B9DF46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36BFA-F086-4749-9125-6170AE9ABF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205A20-589B-458F-8E19-5BA6C38ECA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BF0C8-B40E-4C51-B890-76199E8793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5C59F-88EC-4EA9-8E8E-389488A1DE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7F5FB-0262-425B-9DD1-C541A484F4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34A97-A0A6-466D-8234-5D7B35CE76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5E557-A9CA-4249-8153-3C58022094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A61AE-2486-4A9A-A30C-D2D2F63EEF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869AD-B247-48DA-95C6-C6B2EFB2A6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E3C85-68F1-409B-AD30-998EC415C68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6307A-C525-45E9-9D17-66DC0794E8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191A3-96A8-4FA3-8D5C-835E6C08E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7B4BE-06A7-4191-9F55-29B2597220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5D05C-19E1-40D4-A2EB-458623F6C8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Başlık, Metin ve Medya Klib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dya Yer Tutucusu"/>
          <p:cNvSpPr>
            <a:spLocks noGrp="1"/>
          </p:cNvSpPr>
          <p:nvPr>
            <p:ph type="media"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E852A-A2DB-4A03-AC0E-E1876B4A3E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B5B4B-76B6-4510-8DAA-0398A1977E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76B6F-7879-41A9-AF71-7E532B3173A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FBF99-6692-45FE-BEE4-33D66FF17B6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431C3-7ECB-48A6-9BD7-4D23CF30E6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E39A4-2A64-4DDC-9E76-0F3424E85C8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05738-2682-4890-85F2-B7776E3DC41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5A994-C6F3-437E-B131-5D2E448BB70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AA72A-8FE4-4A0E-AED3-D4801A2F898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B9EF2A4-8138-4E09-8BCB-44830121E5E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C60A84A-F367-44C9-AE08-7F6F9B6F1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264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5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5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5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5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5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5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5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5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5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5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6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6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6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6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6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6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6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6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6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6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7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7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7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7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7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7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7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7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7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67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sz="6600" smtClean="0">
                <a:solidFill>
                  <a:srgbClr val="FF0000"/>
                </a:solidFill>
              </a:rPr>
              <a:t>Donör Bakımı</a:t>
            </a:r>
            <a:endParaRPr lang="en-US" sz="6600" smtClean="0">
              <a:solidFill>
                <a:srgbClr val="FF0000"/>
              </a:solidFill>
            </a:endParaRPr>
          </a:p>
        </p:txBody>
      </p:sp>
      <p:sp>
        <p:nvSpPr>
          <p:cNvPr id="4505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162425"/>
            <a:ext cx="6769100" cy="2362200"/>
          </a:xfrm>
        </p:spPr>
        <p:txBody>
          <a:bodyPr/>
          <a:lstStyle/>
          <a:p>
            <a:pPr algn="ctr" eaLnBrk="1" hangingPunct="1"/>
            <a:endParaRPr lang="tr-TR" b="1" dirty="0" smtClean="0">
              <a:solidFill>
                <a:schemeClr val="accent2"/>
              </a:solidFill>
            </a:endParaRPr>
          </a:p>
        </p:txBody>
      </p:sp>
      <p:pic>
        <p:nvPicPr>
          <p:cNvPr id="45060" name="Picture 6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7920038" cy="41767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rgbClr val="006666"/>
                </a:solidFill>
              </a:rPr>
              <a:t>	Beyin ölümü öncesinde veya beyin ölümü geliştikten  sonra kısa bir süre hipertansif bir dönem olabilir.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rgbClr val="006666"/>
                </a:solidFill>
              </a:rPr>
              <a:t>	Sempatik aktivitenin artması ve dolaşımdaki aşırı katekolaminler nedeniyle ortaya çıkar.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rgbClr val="006666"/>
                </a:solidFill>
              </a:rPr>
              <a:t>	Bu dönemdeki hipertansiyon ve bradikardiyi (Cushing refleksi) taşikardi, supraventriküler taşikardi, VES gibi aritmiler izleyebilir.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rgbClr val="006666"/>
                </a:solidFill>
              </a:rPr>
              <a:t>	Koroner arter vazokonstriksiyonu ve myokardial hasar gelişebilir.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rgbClr val="006666"/>
                </a:solidFill>
              </a:rPr>
              <a:t>    Subendokardiyal iskemi------Mikro-infarktlar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rgbClr val="006666"/>
                </a:solidFill>
              </a:rPr>
              <a:t>    İntrahepatik şantlaşma------- Hepatik iskemi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rgbClr val="006666"/>
                </a:solidFill>
              </a:rPr>
              <a:t>    Nörojenik pulmoner ödem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b="1" u="sng" smtClean="0">
              <a:solidFill>
                <a:srgbClr val="006666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b="1" smtClean="0">
              <a:solidFill>
                <a:srgbClr val="006666"/>
              </a:solidFill>
              <a:latin typeface="Comic Sans MS" pitchFamily="66" charset="0"/>
            </a:endParaRPr>
          </a:p>
        </p:txBody>
      </p:sp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468313" y="692150"/>
            <a:ext cx="7423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3600" b="1">
                <a:solidFill>
                  <a:srgbClr val="FF0000"/>
                </a:solidFill>
                <a:latin typeface="Arial" charset="0"/>
              </a:rPr>
              <a:t>I-Otonomik veya Sempatik Fırtına</a:t>
            </a:r>
            <a:endParaRPr lang="en-US" sz="3600" b="1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54276" name="Picture 6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7" name="Rectangle 7"/>
          <p:cNvSpPr>
            <a:spLocks noChangeArrowheads="1"/>
          </p:cNvSpPr>
          <p:nvPr/>
        </p:nvSpPr>
        <p:spPr bwMode="auto">
          <a:xfrm>
            <a:off x="468313" y="1773238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tr-TR">
              <a:solidFill>
                <a:srgbClr val="006666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925" y="549275"/>
            <a:ext cx="8208963" cy="4895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1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1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1900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sz="2600" b="1" smtClean="0">
                <a:solidFill>
                  <a:srgbClr val="006666"/>
                </a:solidFill>
              </a:rPr>
              <a:t>Hipertansiyon ve taşikardinin myokard fonksiyonlarındaki olumsuz etkilerini minimalize etmek için </a:t>
            </a:r>
            <a:r>
              <a:rPr lang="tr-TR" sz="2600" b="1" smtClean="0">
                <a:solidFill>
                  <a:srgbClr val="FF0000"/>
                </a:solidFill>
              </a:rPr>
              <a:t>sodyum nitroprussid</a:t>
            </a:r>
            <a:r>
              <a:rPr lang="tr-TR" sz="2600" b="1" smtClean="0">
                <a:solidFill>
                  <a:srgbClr val="006666"/>
                </a:solidFill>
              </a:rPr>
              <a:t> ve beta adrenerjik reseptör blokörü (</a:t>
            </a:r>
            <a:r>
              <a:rPr lang="tr-TR" sz="2600" b="1" smtClean="0">
                <a:solidFill>
                  <a:srgbClr val="FF0000"/>
                </a:solidFill>
              </a:rPr>
              <a:t>esmolol</a:t>
            </a:r>
            <a:r>
              <a:rPr lang="tr-TR" sz="2600" b="1" smtClean="0">
                <a:solidFill>
                  <a:srgbClr val="006666"/>
                </a:solidFill>
              </a:rPr>
              <a:t>) kullanılabilir.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tr-TR" sz="26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6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sz="2600" b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Nifedipin, verapamil (-) inotrop etkileri nedeniyle,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600" b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Labetolol, propranolol uzun etki süreleri nedeniyle,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600" b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Digoksin   splanknik   alanda   vazokonstriksiyon yapabildiğinden   kullanımı   sakıncalı   olabilir.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600" b="1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1700" smtClean="0">
              <a:solidFill>
                <a:srgbClr val="0066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55299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1944688"/>
            <a:ext cx="7705725" cy="42211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b="1" smtClean="0">
              <a:solidFill>
                <a:srgbClr val="006666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		-Hipovolemi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		-Arteriyel ve vazomotor kollaps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		-Kardiyak disfonksiyon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		-Hipotermi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		-İlaç yan etkileri ve aşırı dozları</a:t>
            </a:r>
          </a:p>
          <a:p>
            <a:pPr eaLnBrk="1" hangingPunct="1">
              <a:buFont typeface="Wingdings" pitchFamily="2" charset="2"/>
              <a:buNone/>
            </a:pPr>
            <a:endParaRPr lang="tr-TR" b="1" smtClean="0">
              <a:solidFill>
                <a:srgbClr val="006666"/>
              </a:solidFill>
            </a:endParaRPr>
          </a:p>
          <a:p>
            <a:pPr eaLnBrk="1" hangingPunct="1"/>
            <a:endParaRPr lang="tr-TR" b="1" smtClean="0">
              <a:solidFill>
                <a:srgbClr val="006666"/>
              </a:solidFill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1187450" y="1258888"/>
            <a:ext cx="3486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3600" b="1">
                <a:solidFill>
                  <a:srgbClr val="FF0000"/>
                </a:solidFill>
                <a:latin typeface="Arial" charset="0"/>
              </a:rPr>
              <a:t>II-Hipotansiyon</a:t>
            </a:r>
          </a:p>
        </p:txBody>
      </p:sp>
      <p:pic>
        <p:nvPicPr>
          <p:cNvPr id="57348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1125538"/>
            <a:ext cx="7848600" cy="5456237"/>
          </a:xfrm>
          <a:noFill/>
        </p:spPr>
      </p:pic>
      <p:sp>
        <p:nvSpPr>
          <p:cNvPr id="58371" name="Text Box 5"/>
          <p:cNvSpPr txBox="1">
            <a:spLocks noChangeArrowheads="1"/>
          </p:cNvSpPr>
          <p:nvPr/>
        </p:nvSpPr>
        <p:spPr bwMode="auto">
          <a:xfrm>
            <a:off x="7596188" y="6453188"/>
            <a:ext cx="215900" cy="4572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692150"/>
            <a:ext cx="7777162" cy="52562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6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3400" b="1" smtClean="0">
                <a:solidFill>
                  <a:schemeClr val="tx2"/>
                </a:solidFill>
              </a:rPr>
              <a:t>Hipovolemi nedenleri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600" b="1" smtClean="0"/>
          </a:p>
          <a:p>
            <a:pPr eaLnBrk="1" hangingPunct="1">
              <a:lnSpc>
                <a:spcPct val="80000"/>
              </a:lnSpc>
            </a:pPr>
            <a:r>
              <a:rPr lang="tr-TR" sz="2600" b="1" smtClean="0">
                <a:solidFill>
                  <a:srgbClr val="006666"/>
                </a:solidFill>
              </a:rPr>
              <a:t>Dehidratasyon, yetersiz sıvı resüsitasyonu</a:t>
            </a:r>
          </a:p>
          <a:p>
            <a:pPr eaLnBrk="1" hangingPunct="1">
              <a:lnSpc>
                <a:spcPct val="80000"/>
              </a:lnSpc>
            </a:pPr>
            <a:r>
              <a:rPr lang="tr-TR" sz="2600" b="1" smtClean="0">
                <a:solidFill>
                  <a:srgbClr val="006666"/>
                </a:solidFill>
              </a:rPr>
              <a:t>Poliüri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		-Osmotik diürez(mannitol, hiperglisemi)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		-Diabetes insipidus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		-Hipotermi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		-Diğer diüretikler</a:t>
            </a:r>
          </a:p>
          <a:p>
            <a:pPr eaLnBrk="1" hangingPunct="1">
              <a:lnSpc>
                <a:spcPct val="80000"/>
              </a:lnSpc>
            </a:pPr>
            <a:endParaRPr lang="tr-TR" sz="26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2600" b="1" smtClean="0">
                <a:solidFill>
                  <a:srgbClr val="006666"/>
                </a:solidFill>
              </a:rPr>
              <a:t>Koagülopati ve hemorajik şok</a:t>
            </a:r>
          </a:p>
          <a:p>
            <a:pPr eaLnBrk="1" hangingPunct="1">
              <a:lnSpc>
                <a:spcPct val="80000"/>
              </a:lnSpc>
            </a:pPr>
            <a:r>
              <a:rPr lang="tr-TR" sz="2600" b="1" smtClean="0">
                <a:solidFill>
                  <a:srgbClr val="006666"/>
                </a:solidFill>
              </a:rPr>
              <a:t>Üçüncü boşluğa sıvı kaçması</a:t>
            </a:r>
          </a:p>
          <a:p>
            <a:pPr eaLnBrk="1" hangingPunct="1">
              <a:lnSpc>
                <a:spcPct val="80000"/>
              </a:lnSpc>
            </a:pPr>
            <a:r>
              <a:rPr lang="tr-TR" sz="2600" b="1" smtClean="0">
                <a:solidFill>
                  <a:srgbClr val="006666"/>
                </a:solidFill>
              </a:rPr>
              <a:t>İntravasküler onkotik basıncın</a:t>
            </a:r>
            <a:r>
              <a:rPr lang="tr-TR" sz="2600" b="1" smtClean="0">
                <a:solidFill>
                  <a:srgbClr val="006666"/>
                </a:solidFill>
                <a:latin typeface="Comic Sans MS" pitchFamily="66" charset="0"/>
              </a:rPr>
              <a:t> </a:t>
            </a:r>
            <a:r>
              <a:rPr lang="tr-TR" sz="2600" b="1" smtClean="0">
                <a:solidFill>
                  <a:srgbClr val="006666"/>
                </a:solidFill>
              </a:rPr>
              <a:t>azalması</a:t>
            </a:r>
          </a:p>
          <a:p>
            <a:pPr eaLnBrk="1" hangingPunct="1">
              <a:lnSpc>
                <a:spcPct val="80000"/>
              </a:lnSpc>
            </a:pPr>
            <a:endParaRPr lang="tr-TR" sz="2600" b="1" smtClean="0"/>
          </a:p>
        </p:txBody>
      </p:sp>
      <p:pic>
        <p:nvPicPr>
          <p:cNvPr id="59395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620713"/>
            <a:ext cx="8785225" cy="66976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smtClean="0">
                <a:solidFill>
                  <a:srgbClr val="FF0000"/>
                </a:solidFill>
                <a:latin typeface="Comic Sans MS" pitchFamily="66" charset="0"/>
              </a:rPr>
              <a:t>	</a:t>
            </a:r>
            <a:r>
              <a:rPr lang="tr-TR" sz="2600" b="1" smtClean="0">
                <a:solidFill>
                  <a:srgbClr val="FF0000"/>
                </a:solidFill>
              </a:rPr>
              <a:t> </a:t>
            </a:r>
            <a:r>
              <a:rPr lang="tr-TR" b="1" smtClean="0">
                <a:solidFill>
                  <a:schemeClr val="tx2"/>
                </a:solidFill>
              </a:rPr>
              <a:t>Dehidratasyonda sıvı resüsitasyonu</a:t>
            </a:r>
          </a:p>
          <a:p>
            <a:pPr eaLnBrk="1" hangingPunct="1">
              <a:buFont typeface="Wingdings" pitchFamily="2" charset="2"/>
              <a:buNone/>
            </a:pPr>
            <a:endParaRPr lang="tr-TR" b="1" smtClean="0">
              <a:solidFill>
                <a:schemeClr val="tx2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tr-TR" b="1" smtClean="0">
                <a:solidFill>
                  <a:srgbClr val="FF0000"/>
                </a:solidFill>
              </a:rPr>
              <a:t>		</a:t>
            </a:r>
            <a:r>
              <a:rPr lang="tr-TR" sz="2100" b="1" smtClean="0">
                <a:solidFill>
                  <a:srgbClr val="006666"/>
                </a:solidFill>
              </a:rPr>
              <a:t>SAB&gt;100mmHg, OAB&gt; 60-65mmHg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rgbClr val="006666"/>
                </a:solidFill>
              </a:rPr>
              <a:t>		CVP </a:t>
            </a:r>
            <a:r>
              <a:rPr lang="en-US" sz="2100" b="1" smtClean="0">
                <a:solidFill>
                  <a:srgbClr val="006666"/>
                </a:solidFill>
              </a:rPr>
              <a:t>~</a:t>
            </a:r>
            <a:r>
              <a:rPr lang="tr-TR" sz="2100" b="1" smtClean="0">
                <a:solidFill>
                  <a:srgbClr val="006666"/>
                </a:solidFill>
              </a:rPr>
              <a:t>4-11mmHg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rgbClr val="006666"/>
                </a:solidFill>
              </a:rPr>
              <a:t>		Hb  </a:t>
            </a:r>
            <a:r>
              <a:rPr lang="en-US" sz="2100" b="1" smtClean="0">
                <a:solidFill>
                  <a:srgbClr val="006666"/>
                </a:solidFill>
              </a:rPr>
              <a:t>~</a:t>
            </a:r>
            <a:r>
              <a:rPr lang="tr-TR" sz="2100" b="1" smtClean="0">
                <a:solidFill>
                  <a:srgbClr val="006666"/>
                </a:solidFill>
              </a:rPr>
              <a:t>10gr/dl  tutulmalıdır.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rgbClr val="006666"/>
                </a:solidFill>
              </a:rPr>
              <a:t>		%35 kolloid, %65 kristaloid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rgbClr val="006666"/>
                </a:solidFill>
              </a:rPr>
              <a:t>		(1000 ml 0.9NaCl bolus, gerekirse bir kere daha tekrar edilebilir, yapay kolloid 500ml, gerekirse 2 kere tekrar edilebilir)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2100" b="1" smtClean="0"/>
          </a:p>
          <a:p>
            <a:pPr algn="just" eaLnBrk="1" hangingPunct="1">
              <a:buFont typeface="Wingdings" pitchFamily="2" charset="2"/>
              <a:buNone/>
            </a:pPr>
            <a:r>
              <a:rPr lang="tr-TR" sz="1900" b="1" smtClean="0">
                <a:solidFill>
                  <a:schemeClr val="accent2"/>
                </a:solidFill>
              </a:rPr>
              <a:t>	  </a:t>
            </a:r>
            <a:r>
              <a:rPr lang="tr-TR" sz="2600" b="1" smtClean="0">
                <a:solidFill>
                  <a:schemeClr val="tx2"/>
                </a:solidFill>
              </a:rPr>
              <a:t>Kan basıncı stabil ise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1900" b="1" smtClean="0">
                <a:solidFill>
                  <a:schemeClr val="accent2"/>
                </a:solidFill>
              </a:rPr>
              <a:t>		</a:t>
            </a:r>
            <a:r>
              <a:rPr lang="tr-TR" sz="2100" b="1" smtClean="0">
                <a:solidFill>
                  <a:srgbClr val="006666"/>
                </a:solidFill>
              </a:rPr>
              <a:t>Saatlik idrar çıkışına eşit miktarda %5 dekstroz %0.45 NaCl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rgbClr val="006666"/>
                </a:solidFill>
              </a:rPr>
              <a:t>		(Na&lt;150mEq olmalı)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rgbClr val="006666"/>
                </a:solidFill>
              </a:rPr>
              <a:t>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/>
              <a:t>		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2100" b="1" smtClean="0"/>
          </a:p>
          <a:p>
            <a:pPr algn="just" eaLnBrk="1" hangingPunct="1">
              <a:buFont typeface="Wingdings" pitchFamily="2" charset="2"/>
              <a:buNone/>
            </a:pPr>
            <a:r>
              <a:rPr lang="tr-TR" sz="1900" b="1" smtClean="0">
                <a:solidFill>
                  <a:srgbClr val="FF0000"/>
                </a:solidFill>
              </a:rPr>
              <a:t>	</a:t>
            </a:r>
            <a:endParaRPr lang="tr-TR" sz="1900" b="1" smtClean="0"/>
          </a:p>
        </p:txBody>
      </p:sp>
      <p:pic>
        <p:nvPicPr>
          <p:cNvPr id="60419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1773238"/>
            <a:ext cx="8532813" cy="417671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1900" b="1" smtClean="0">
                <a:solidFill>
                  <a:srgbClr val="006666"/>
                </a:solidFill>
              </a:rPr>
              <a:t>	Sıvı dengesinin yeterli olduğuna karar verildikten sonra düşünülür.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19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1900" b="1" smtClean="0">
                <a:solidFill>
                  <a:srgbClr val="006666"/>
                </a:solidFill>
              </a:rPr>
              <a:t>	Sıvı ve kolloid ile SAB&gt;100mmHg, MAB&gt;65mmHg olmuyorsa </a:t>
            </a:r>
            <a:r>
              <a:rPr lang="tr-TR" sz="1900" b="1" i="1" smtClean="0">
                <a:solidFill>
                  <a:srgbClr val="006666"/>
                </a:solidFill>
              </a:rPr>
              <a:t>akut girişim olarak dopamin</a:t>
            </a:r>
            <a:r>
              <a:rPr lang="tr-TR" sz="1900" b="1" smtClean="0">
                <a:solidFill>
                  <a:srgbClr val="006666"/>
                </a:solidFill>
              </a:rPr>
              <a:t> başlanır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19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1900" b="1" smtClean="0">
                <a:solidFill>
                  <a:srgbClr val="006666"/>
                </a:solidFill>
              </a:rPr>
              <a:t>	Dopaminin 10</a:t>
            </a:r>
            <a:r>
              <a:rPr lang="en-US" sz="1900" b="1" smtClean="0">
                <a:solidFill>
                  <a:srgbClr val="006666"/>
                </a:solidFill>
              </a:rPr>
              <a:t>µ</a:t>
            </a:r>
            <a:r>
              <a:rPr lang="tr-TR" sz="1900" b="1" smtClean="0">
                <a:solidFill>
                  <a:srgbClr val="006666"/>
                </a:solidFill>
              </a:rPr>
              <a:t>g/kg/dk altında uygulanan dozlarının, transplantasyon  sonrası organlarda olumsuz etkiye neden olmadığı gösterilmiştir.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19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1900" b="1" smtClean="0">
                <a:solidFill>
                  <a:srgbClr val="006666"/>
                </a:solidFill>
              </a:rPr>
              <a:t>	Dobutamin myokard kontüzyonu ve kalp yetmezliğine bağlı hipotansiyon varsa tercih edilir. 5-15 </a:t>
            </a:r>
            <a:r>
              <a:rPr lang="en-US" sz="1900" b="1" smtClean="0">
                <a:solidFill>
                  <a:srgbClr val="006666"/>
                </a:solidFill>
              </a:rPr>
              <a:t>µ</a:t>
            </a:r>
            <a:r>
              <a:rPr lang="tr-TR" sz="1900" b="1" smtClean="0">
                <a:solidFill>
                  <a:srgbClr val="006666"/>
                </a:solidFill>
              </a:rPr>
              <a:t>g/kg/dk kardiyak outputu artırır.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19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1900" b="1" smtClean="0">
                <a:solidFill>
                  <a:srgbClr val="006666"/>
                </a:solidFill>
              </a:rPr>
              <a:t>	Norepinefrin 2-10 </a:t>
            </a:r>
            <a:r>
              <a:rPr lang="en-US" sz="1900" b="1" smtClean="0">
                <a:solidFill>
                  <a:srgbClr val="006666"/>
                </a:solidFill>
              </a:rPr>
              <a:t>µ</a:t>
            </a:r>
            <a:r>
              <a:rPr lang="tr-TR" sz="1900" b="1" smtClean="0">
                <a:solidFill>
                  <a:srgbClr val="006666"/>
                </a:solidFill>
              </a:rPr>
              <a:t>g/kg/dk  ve düşük doz dopamin ile verilebilir.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19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1900" b="1" smtClean="0">
                <a:solidFill>
                  <a:srgbClr val="006666"/>
                </a:solidFill>
              </a:rPr>
              <a:t>	Epinefrin 0.1</a:t>
            </a:r>
            <a:r>
              <a:rPr lang="en-US" sz="1900" b="1" smtClean="0">
                <a:solidFill>
                  <a:srgbClr val="006666"/>
                </a:solidFill>
              </a:rPr>
              <a:t>µ</a:t>
            </a:r>
            <a:r>
              <a:rPr lang="tr-TR" sz="1900" b="1" smtClean="0">
                <a:solidFill>
                  <a:srgbClr val="006666"/>
                </a:solidFill>
              </a:rPr>
              <a:t>g/kg/dk (tüm tedavilere rağmen hipotansiyon sürüyorsa)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19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900" b="1" smtClean="0">
              <a:solidFill>
                <a:srgbClr val="006666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endParaRPr lang="tr-TR" sz="1900" b="1" smtClean="0">
              <a:solidFill>
                <a:srgbClr val="006666"/>
              </a:solidFill>
            </a:endParaRP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611188" y="549275"/>
            <a:ext cx="652938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3200" b="1">
                <a:solidFill>
                  <a:srgbClr val="FF0000"/>
                </a:solidFill>
                <a:latin typeface="Century Gothic" pitchFamily="34" charset="0"/>
              </a:rPr>
              <a:t>İnotrop ve vazopressör kullanımı</a:t>
            </a:r>
          </a:p>
        </p:txBody>
      </p:sp>
      <p:pic>
        <p:nvPicPr>
          <p:cNvPr id="61444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7777162" cy="42211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	Ancak amaç uygun sıvı resüsitasyonu ve uygun donör bakımı ile hiç vazopressör kullanmamak ve akut olarak başlanan dopamini kesmektir.</a:t>
            </a:r>
          </a:p>
        </p:txBody>
      </p:sp>
      <p:pic>
        <p:nvPicPr>
          <p:cNvPr id="62467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125538"/>
            <a:ext cx="8064500" cy="5832475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sz="3900" b="1" smtClean="0">
                <a:solidFill>
                  <a:schemeClr val="accent2"/>
                </a:solidFill>
              </a:rPr>
              <a:t>	</a:t>
            </a:r>
            <a:r>
              <a:rPr lang="tr-TR" sz="3600" b="1" smtClean="0">
                <a:solidFill>
                  <a:srgbClr val="FF0000"/>
                </a:solidFill>
              </a:rPr>
              <a:t>III-Aritmiler</a:t>
            </a: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3600" b="1" smtClean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b="1" smtClean="0"/>
              <a:t>	</a:t>
            </a:r>
            <a:r>
              <a:rPr lang="tr-TR" sz="2400" b="1" smtClean="0">
                <a:solidFill>
                  <a:srgbClr val="FF0000"/>
                </a:solidFill>
              </a:rPr>
              <a:t>Bradiaritmi:</a:t>
            </a:r>
            <a:r>
              <a:rPr lang="tr-TR" sz="2400" b="1" smtClean="0"/>
              <a:t> </a:t>
            </a:r>
            <a:r>
              <a:rPr lang="tr-TR" sz="2400" b="1" smtClean="0">
                <a:solidFill>
                  <a:srgbClr val="006666"/>
                </a:solidFill>
              </a:rPr>
              <a:t>Beyin herniasyonunun erken fazında Cushing refleksinin bir parçasıdır. Sempatik stimulusların eksikliğinden kaynaklanır. </a:t>
            </a:r>
            <a:r>
              <a:rPr lang="tr-TR" sz="2400" b="1" u="sng" smtClean="0">
                <a:solidFill>
                  <a:srgbClr val="006666"/>
                </a:solidFill>
              </a:rPr>
              <a:t>Ciddi hemodinamik sorun yaratmıyorsa tedavisine gerek yoktur.</a:t>
            </a:r>
            <a:r>
              <a:rPr lang="tr-TR" sz="2400" b="1" smtClean="0">
                <a:solidFill>
                  <a:srgbClr val="006666"/>
                </a:solidFill>
              </a:rPr>
              <a:t> Ancak tedavisi gerektiğinde tercih edilecek ajanlar dopamin veya efedrin olmalıdır. Atropin, beyin sapındaki  n.ambigus’un harabiyeti sonucu vagal yanıt kaybı nedeniyle etkisizdir.</a:t>
            </a:r>
            <a:endParaRPr lang="tr-TR" sz="2400" b="1" u="sng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2600" b="1" u="sng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sz="2600" b="1" smtClean="0"/>
              <a:t>	</a:t>
            </a:r>
            <a:r>
              <a:rPr lang="tr-TR" sz="2600" b="1" smtClean="0">
                <a:solidFill>
                  <a:schemeClr val="accent2"/>
                </a:solidFill>
              </a:rPr>
              <a:t>		</a:t>
            </a:r>
            <a:r>
              <a:rPr lang="tr-TR" sz="2600" b="1" smtClean="0">
                <a:solidFill>
                  <a:srgbClr val="FF0000"/>
                </a:solidFill>
              </a:rPr>
              <a:t>		</a:t>
            </a:r>
          </a:p>
          <a:p>
            <a:pPr algn="just" eaLnBrk="1" hangingPunct="1">
              <a:lnSpc>
                <a:spcPct val="110000"/>
              </a:lnSpc>
            </a:pPr>
            <a:endParaRPr lang="tr-TR" sz="2600" b="1" smtClean="0">
              <a:solidFill>
                <a:srgbClr val="FF0000"/>
              </a:solidFill>
            </a:endParaRPr>
          </a:p>
        </p:txBody>
      </p:sp>
      <p:pic>
        <p:nvPicPr>
          <p:cNvPr id="63491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476250"/>
            <a:ext cx="7632700" cy="3960813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tr-TR" sz="2400" b="1" smtClean="0">
                <a:solidFill>
                  <a:srgbClr val="FF0000"/>
                </a:solidFill>
              </a:rPr>
              <a:t>   Taşiaritmi:</a:t>
            </a:r>
            <a:r>
              <a:rPr lang="tr-TR" sz="2400" b="1" smtClean="0"/>
              <a:t> </a:t>
            </a:r>
            <a:r>
              <a:rPr lang="tr-TR" sz="2400" b="1" smtClean="0">
                <a:solidFill>
                  <a:srgbClr val="006666"/>
                </a:solidFill>
              </a:rPr>
              <a:t>Beyin ölümü öncesi artmış katekolamin salınımına bağlı olarak gelişip beyin ölümünden sonra da kısa bir süre devam edebilir.  Ventrikül veya supraventrikül kaynaklı olabilir. 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tr-TR" sz="2400" b="1" smtClean="0">
                <a:solidFill>
                  <a:srgbClr val="006666"/>
                </a:solidFill>
              </a:rPr>
              <a:t>	Beyin ölümüne yol açan asıl patolojiye, elektrolit değişikliklerine, hipotermiye, hipovolemiye, hipoksemiye, myokardial sorunlara ve kullanılan ilaçların etkisine sekonderdir.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tr-TR" sz="2400" b="1" smtClean="0">
                <a:solidFill>
                  <a:srgbClr val="006666"/>
                </a:solidFill>
              </a:rPr>
              <a:t>	Ciddi koroner vazokonstriksiyon ve myokardial hasara yol açabileceğinden tedavisi ihmal edilmemelidir.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b="1" smtClean="0"/>
          </a:p>
        </p:txBody>
      </p:sp>
      <p:pic>
        <p:nvPicPr>
          <p:cNvPr id="64515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549275"/>
            <a:ext cx="6399213" cy="12192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Amaç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2492375"/>
            <a:ext cx="6983412" cy="360045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    Yeterli organ perfüzyonu ve doku oksijenasyonu sağlanarak organların, alıcıda optimal fonksiyon gösterecek şekilde korunmasıdır. 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2600" b="1" smtClean="0">
              <a:solidFill>
                <a:srgbClr val="006666"/>
              </a:solidFill>
            </a:endParaRPr>
          </a:p>
        </p:txBody>
      </p:sp>
      <p:pic>
        <p:nvPicPr>
          <p:cNvPr id="46084" name="Picture 5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7416800" cy="422116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FF0000"/>
                </a:solidFill>
              </a:rPr>
              <a:t>    Ventriküler aritmi</a:t>
            </a:r>
            <a:r>
              <a:rPr lang="tr-TR" sz="2600" b="1" smtClean="0">
                <a:solidFill>
                  <a:srgbClr val="000099"/>
                </a:solidFill>
              </a:rPr>
              <a:t> </a:t>
            </a:r>
            <a:r>
              <a:rPr lang="tr-TR" sz="2600" b="1" smtClean="0">
                <a:solidFill>
                  <a:srgbClr val="006666"/>
                </a:solidFill>
              </a:rPr>
              <a:t>durumunda</a:t>
            </a:r>
            <a:r>
              <a:rPr lang="tr-TR" sz="2600" b="1" smtClean="0">
                <a:solidFill>
                  <a:srgbClr val="000099"/>
                </a:solidFill>
              </a:rPr>
              <a:t> </a:t>
            </a:r>
            <a:r>
              <a:rPr lang="tr-TR" sz="2600" b="1" smtClean="0">
                <a:solidFill>
                  <a:srgbClr val="FF0000"/>
                </a:solidFill>
              </a:rPr>
              <a:t>hipotermi</a:t>
            </a:r>
            <a:r>
              <a:rPr lang="tr-TR" sz="2600" b="1" smtClean="0">
                <a:solidFill>
                  <a:srgbClr val="000099"/>
                </a:solidFill>
              </a:rPr>
              <a:t> </a:t>
            </a:r>
            <a:r>
              <a:rPr lang="tr-TR" sz="2600" b="1" smtClean="0">
                <a:solidFill>
                  <a:srgbClr val="006666"/>
                </a:solidFill>
              </a:rPr>
              <a:t>hemen tetikleyici faktör olarak akla gelmelidir.   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26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   Ventriküler aritmilerde lidokain, supraventriküler aritmilerde amiodoron   kullanılmalıdır.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26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2600" b="1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2600" b="1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110000"/>
              </a:lnSpc>
            </a:pPr>
            <a:endParaRPr lang="tr-TR" sz="2600" b="1" smtClean="0">
              <a:solidFill>
                <a:srgbClr val="000099"/>
              </a:solidFill>
            </a:endParaRPr>
          </a:p>
        </p:txBody>
      </p:sp>
      <p:pic>
        <p:nvPicPr>
          <p:cNvPr id="65539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549275"/>
            <a:ext cx="7956550" cy="5903913"/>
          </a:xfr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accent2"/>
                </a:solidFill>
              </a:rPr>
              <a:t>Solunumsal değişiklikler</a:t>
            </a:r>
            <a:endParaRPr lang="en-US" smtClean="0">
              <a:solidFill>
                <a:schemeClr val="accent2"/>
              </a:solidFill>
            </a:endParaRPr>
          </a:p>
        </p:txBody>
      </p:sp>
      <p:sp>
        <p:nvSpPr>
          <p:cNvPr id="6758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67588" name="Picture 6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064500" cy="422116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240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400" b="1" smtClean="0">
                <a:solidFill>
                  <a:srgbClr val="006666"/>
                </a:solidFill>
              </a:rPr>
              <a:t>Uygulanan dakika ventilasyonun  hastanın PaCO</a:t>
            </a:r>
            <a:r>
              <a:rPr lang="tr-TR" sz="2400" b="1" baseline="-25000" smtClean="0">
                <a:solidFill>
                  <a:srgbClr val="006666"/>
                </a:solidFill>
              </a:rPr>
              <a:t>2</a:t>
            </a:r>
            <a:r>
              <a:rPr lang="tr-TR" sz="2400" b="1" smtClean="0">
                <a:solidFill>
                  <a:srgbClr val="006666"/>
                </a:solidFill>
              </a:rPr>
              <a:t> düzeyine göre azaltılması gerekebilir. 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400" b="1" smtClean="0">
                <a:solidFill>
                  <a:srgbClr val="006666"/>
                </a:solidFill>
              </a:rPr>
              <a:t>Otonomik fırtına sırasında nörojenik akciğer ödemi  gelişebilir.</a:t>
            </a:r>
          </a:p>
          <a:p>
            <a:pPr eaLnBrk="1" hangingPunct="1">
              <a:lnSpc>
                <a:spcPct val="110000"/>
              </a:lnSpc>
            </a:pPr>
            <a:endParaRPr lang="tr-TR" sz="24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400" b="1" smtClean="0">
                <a:solidFill>
                  <a:srgbClr val="006666"/>
                </a:solidFill>
              </a:rPr>
              <a:t>Oksijenasyon, mide içeriğinin aspirasyonu  ve travmatik akciğer yaralanması gibi doğrudan beyin ölümüne  özgü olmayan komplikasyonlar nedeniyle de kötüleşmiş olabilir.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110000"/>
              </a:lnSpc>
            </a:pPr>
            <a:endParaRPr lang="tr-TR" sz="2400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sz="2400" u="sng" smtClean="0">
              <a:solidFill>
                <a:srgbClr val="006666"/>
              </a:solidFill>
            </a:endParaRPr>
          </a:p>
        </p:txBody>
      </p:sp>
      <p:pic>
        <p:nvPicPr>
          <p:cNvPr id="68611" name="Picture 5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7345362" cy="4221162"/>
          </a:xfrm>
        </p:spPr>
        <p:txBody>
          <a:bodyPr/>
          <a:lstStyle/>
          <a:p>
            <a:pPr algn="just" eaLnBrk="1" hangingPunct="1"/>
            <a:r>
              <a:rPr lang="tr-TR" sz="2600" b="1" smtClean="0">
                <a:solidFill>
                  <a:srgbClr val="006666"/>
                </a:solidFill>
              </a:rPr>
              <a:t>Mukus birikimi ve atelektazi gelişmesi yapılan sık trakeal aspirasyonlarla önlenmelidir.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2600" b="1" smtClean="0">
              <a:solidFill>
                <a:srgbClr val="006666"/>
              </a:solidFill>
            </a:endParaRPr>
          </a:p>
          <a:p>
            <a:pPr algn="just" eaLnBrk="1" hangingPunct="1"/>
            <a:r>
              <a:rPr lang="tr-TR" sz="2600" b="1" smtClean="0">
                <a:solidFill>
                  <a:srgbClr val="006666"/>
                </a:solidFill>
              </a:rPr>
              <a:t>Nazokomiyal pnömoni riskini azaltmak için ağız bakımı, nazofarenks aspirasyonu ve kaf basıncı monitorizasyonuna dikkat edilmelidir</a:t>
            </a:r>
            <a:r>
              <a:rPr lang="tr-TR" b="1" smtClean="0">
                <a:solidFill>
                  <a:srgbClr val="006666"/>
                </a:solidFill>
              </a:rPr>
              <a:t>.</a:t>
            </a:r>
          </a:p>
        </p:txBody>
      </p:sp>
      <p:pic>
        <p:nvPicPr>
          <p:cNvPr id="69635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916113"/>
            <a:ext cx="9288463" cy="36020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rgbClr val="FF0000"/>
                </a:solidFill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100" b="1" smtClean="0"/>
              <a:t>	</a:t>
            </a:r>
            <a:r>
              <a:rPr lang="tr-TR" sz="2600" b="1" smtClean="0">
                <a:solidFill>
                  <a:schemeClr val="accent2"/>
                </a:solidFill>
              </a:rPr>
              <a:t>PaCO</a:t>
            </a:r>
            <a:r>
              <a:rPr lang="tr-TR" sz="2600" b="1" baseline="-25000" smtClean="0">
                <a:solidFill>
                  <a:schemeClr val="accent2"/>
                </a:solidFill>
              </a:rPr>
              <a:t>2	</a:t>
            </a:r>
            <a:r>
              <a:rPr lang="tr-TR" sz="2600" b="1" smtClean="0">
                <a:solidFill>
                  <a:schemeClr val="accent2"/>
                </a:solidFill>
              </a:rPr>
              <a:t>:	35-45 mmHg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pH		:	7.40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PaO</a:t>
            </a:r>
            <a:r>
              <a:rPr lang="tr-TR" sz="2600" b="1" baseline="-25000" smtClean="0">
                <a:solidFill>
                  <a:schemeClr val="accent2"/>
                </a:solidFill>
              </a:rPr>
              <a:t>2	</a:t>
            </a:r>
            <a:r>
              <a:rPr lang="tr-TR" sz="2600" b="1" smtClean="0">
                <a:solidFill>
                  <a:schemeClr val="accent2"/>
                </a:solidFill>
              </a:rPr>
              <a:t>:	100 mmHg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FiO</a:t>
            </a:r>
            <a:r>
              <a:rPr lang="tr-TR" sz="2600" b="1" baseline="-25000" smtClean="0">
                <a:solidFill>
                  <a:schemeClr val="accent2"/>
                </a:solidFill>
              </a:rPr>
              <a:t>2</a:t>
            </a:r>
            <a:r>
              <a:rPr lang="tr-TR" sz="2600" b="1" smtClean="0">
                <a:solidFill>
                  <a:schemeClr val="accent2"/>
                </a:solidFill>
              </a:rPr>
              <a:t>	:	PaO</a:t>
            </a:r>
            <a:r>
              <a:rPr lang="tr-TR" sz="2600" b="1" baseline="-25000" smtClean="0">
                <a:solidFill>
                  <a:schemeClr val="accent2"/>
                </a:solidFill>
              </a:rPr>
              <a:t>2</a:t>
            </a:r>
            <a:r>
              <a:rPr lang="tr-TR" sz="2600" b="1" smtClean="0">
                <a:solidFill>
                  <a:schemeClr val="accent2"/>
                </a:solidFill>
              </a:rPr>
              <a:t>’nin 100 mmHg olmasını 				sağlayacak minimum değerde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PEEP	:	5 cmH</a:t>
            </a:r>
            <a:r>
              <a:rPr lang="tr-TR" sz="2600" b="1" baseline="-25000" smtClean="0">
                <a:solidFill>
                  <a:schemeClr val="accent2"/>
                </a:solidFill>
              </a:rPr>
              <a:t>2</a:t>
            </a:r>
            <a:r>
              <a:rPr lang="tr-TR" sz="2600" b="1" smtClean="0">
                <a:solidFill>
                  <a:schemeClr val="accent2"/>
                </a:solidFill>
              </a:rPr>
              <a:t>O civarında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TV		:	10-12 mL/kg</a:t>
            </a:r>
          </a:p>
          <a:p>
            <a:pPr eaLnBrk="1" hangingPunct="1"/>
            <a:endParaRPr lang="tr-TR" sz="2100" b="1" smtClean="0">
              <a:solidFill>
                <a:schemeClr val="accent2"/>
              </a:solidFill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1042988" y="1058863"/>
            <a:ext cx="2752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3600" b="1">
                <a:solidFill>
                  <a:srgbClr val="FF0000"/>
                </a:solidFill>
                <a:latin typeface="Century Gothic" pitchFamily="34" charset="0"/>
              </a:rPr>
              <a:t>Hedeflenen</a:t>
            </a:r>
          </a:p>
        </p:txBody>
      </p:sp>
      <p:pic>
        <p:nvPicPr>
          <p:cNvPr id="70660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7345363" cy="4221162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sz="2600" b="1" smtClean="0"/>
              <a:t>	</a:t>
            </a:r>
            <a:r>
              <a:rPr lang="tr-TR" sz="2600" b="1" smtClean="0">
                <a:solidFill>
                  <a:srgbClr val="006666"/>
                </a:solidFill>
              </a:rPr>
              <a:t>Vücut ısısı 34</a:t>
            </a:r>
            <a:r>
              <a:rPr lang="tr-TR" sz="2600" b="1" baseline="30000" smtClean="0">
                <a:solidFill>
                  <a:srgbClr val="006666"/>
                </a:solidFill>
              </a:rPr>
              <a:t>o</a:t>
            </a:r>
            <a:r>
              <a:rPr lang="tr-TR" sz="2600" b="1" smtClean="0">
                <a:solidFill>
                  <a:srgbClr val="006666"/>
                </a:solidFill>
              </a:rPr>
              <a:t>C nin altındaki hipotermik hastalarda</a:t>
            </a:r>
            <a:r>
              <a:rPr lang="tr-TR" sz="2600" b="1" smtClean="0">
                <a:solidFill>
                  <a:srgbClr val="000099"/>
                </a:solidFill>
              </a:rPr>
              <a:t> </a:t>
            </a:r>
            <a:r>
              <a:rPr lang="tr-TR" sz="2600" b="1" smtClean="0">
                <a:solidFill>
                  <a:srgbClr val="FF0000"/>
                </a:solidFill>
              </a:rPr>
              <a:t>ventriküler fibrilasyon eşiğini artırmak için</a:t>
            </a:r>
            <a:r>
              <a:rPr lang="tr-TR" sz="2600" b="1" smtClean="0">
                <a:solidFill>
                  <a:srgbClr val="000099"/>
                </a:solidFill>
              </a:rPr>
              <a:t> </a:t>
            </a:r>
            <a:r>
              <a:rPr lang="tr-TR" sz="2600" b="1" smtClean="0">
                <a:solidFill>
                  <a:srgbClr val="FF0000"/>
                </a:solidFill>
              </a:rPr>
              <a:t>solunumsal alkaloz önerilir.</a:t>
            </a:r>
            <a:r>
              <a:rPr lang="tr-TR" sz="2600" b="1" smtClean="0">
                <a:solidFill>
                  <a:srgbClr val="000099"/>
                </a:solidFill>
              </a:rPr>
              <a:t> </a:t>
            </a: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0099"/>
                </a:solidFill>
              </a:rPr>
              <a:t>   </a:t>
            </a: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0099"/>
                </a:solidFill>
              </a:rPr>
              <a:t>   </a:t>
            </a:r>
            <a:r>
              <a:rPr lang="tr-TR" sz="2600" b="1" smtClean="0">
                <a:solidFill>
                  <a:srgbClr val="006666"/>
                </a:solidFill>
              </a:rPr>
              <a:t>37</a:t>
            </a:r>
            <a:r>
              <a:rPr lang="tr-TR" sz="2600" b="1" baseline="30000" smtClean="0">
                <a:solidFill>
                  <a:srgbClr val="006666"/>
                </a:solidFill>
              </a:rPr>
              <a:t>o</a:t>
            </a:r>
            <a:r>
              <a:rPr lang="tr-TR" sz="2600" b="1" smtClean="0">
                <a:solidFill>
                  <a:srgbClr val="006666"/>
                </a:solidFill>
              </a:rPr>
              <a:t>C nin altındaki her 1</a:t>
            </a:r>
            <a:r>
              <a:rPr lang="tr-TR" sz="2600" b="1" baseline="30000" smtClean="0">
                <a:solidFill>
                  <a:srgbClr val="006666"/>
                </a:solidFill>
              </a:rPr>
              <a:t>o</a:t>
            </a:r>
            <a:r>
              <a:rPr lang="tr-TR" sz="2600" b="1" smtClean="0">
                <a:solidFill>
                  <a:srgbClr val="006666"/>
                </a:solidFill>
              </a:rPr>
              <a:t>C düşme için pH’da 0.015 artış olacak şeklide PaCO</a:t>
            </a:r>
            <a:r>
              <a:rPr lang="tr-TR" sz="2600" b="1" baseline="-25000" smtClean="0">
                <a:solidFill>
                  <a:srgbClr val="006666"/>
                </a:solidFill>
              </a:rPr>
              <a:t>2 </a:t>
            </a:r>
            <a:r>
              <a:rPr lang="tr-TR" sz="2600" b="1" smtClean="0">
                <a:solidFill>
                  <a:srgbClr val="006666"/>
                </a:solidFill>
              </a:rPr>
              <a:t>azaltılmalıdır.</a:t>
            </a:r>
          </a:p>
        </p:txBody>
      </p:sp>
      <p:pic>
        <p:nvPicPr>
          <p:cNvPr id="71683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7632700" cy="4221163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tr-TR" sz="2600" b="1" smtClean="0"/>
              <a:t>	</a:t>
            </a:r>
            <a:r>
              <a:rPr lang="tr-TR" sz="2600" b="1" smtClean="0">
                <a:solidFill>
                  <a:srgbClr val="006666"/>
                </a:solidFill>
              </a:rPr>
              <a:t>Hipovolemiye, azalmış kardiak outputa veya hipotermiye bağlı olarak laktat üretiminin artması sonucu</a:t>
            </a:r>
            <a:r>
              <a:rPr lang="tr-TR" sz="2600" b="1" smtClean="0">
                <a:solidFill>
                  <a:srgbClr val="000099"/>
                </a:solidFill>
              </a:rPr>
              <a:t> </a:t>
            </a:r>
            <a:r>
              <a:rPr lang="tr-TR" sz="2600" b="1" smtClean="0">
                <a:solidFill>
                  <a:srgbClr val="FF0000"/>
                </a:solidFill>
              </a:rPr>
              <a:t>metabolik asidoz</a:t>
            </a:r>
            <a:r>
              <a:rPr lang="tr-TR" sz="2600" b="1" smtClean="0">
                <a:solidFill>
                  <a:srgbClr val="000099"/>
                </a:solidFill>
              </a:rPr>
              <a:t> </a:t>
            </a:r>
            <a:r>
              <a:rPr lang="tr-TR" sz="2600" b="1" smtClean="0">
                <a:solidFill>
                  <a:srgbClr val="006666"/>
                </a:solidFill>
              </a:rPr>
              <a:t>olabilir. Bu durumda altta yatan patolojiler düzeltilinceye kadar dakika solunum hacmi arttırılarak metabolik asidoz kompanse edilmeye çalışılır.</a:t>
            </a:r>
            <a:r>
              <a:rPr lang="tr-TR" sz="2600" b="1" smtClean="0">
                <a:solidFill>
                  <a:srgbClr val="000099"/>
                </a:solidFill>
              </a:rPr>
              <a:t> 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0099"/>
                </a:solidFill>
              </a:rPr>
              <a:t>    </a:t>
            </a:r>
            <a:r>
              <a:rPr lang="tr-TR" sz="2600" b="1" smtClean="0">
                <a:solidFill>
                  <a:srgbClr val="FF0000"/>
                </a:solidFill>
              </a:rPr>
              <a:t>Bikarbonat verilmesi arttırılan dakika ventilasyon kardiak outputta düşmeye neden oluyorsa düşünülmelidir.</a:t>
            </a:r>
            <a:r>
              <a:rPr lang="tr-TR" sz="2600" b="1" smtClean="0">
                <a:solidFill>
                  <a:srgbClr val="000099"/>
                </a:solidFill>
              </a:rPr>
              <a:t> </a:t>
            </a:r>
          </a:p>
        </p:txBody>
      </p:sp>
      <p:pic>
        <p:nvPicPr>
          <p:cNvPr id="72707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4838" y="466725"/>
            <a:ext cx="6343650" cy="21336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chemeClr val="accent2"/>
                </a:solidFill>
              </a:rPr>
              <a:t>Endokrin Bozukluklar</a:t>
            </a:r>
            <a:endParaRPr lang="en-US" smtClean="0">
              <a:solidFill>
                <a:schemeClr val="accent2"/>
              </a:solidFill>
            </a:endParaRPr>
          </a:p>
        </p:txBody>
      </p:sp>
      <p:sp>
        <p:nvSpPr>
          <p:cNvPr id="7373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b="1" smtClean="0">
                <a:solidFill>
                  <a:schemeClr val="tx2"/>
                </a:solidFill>
              </a:rPr>
              <a:t>Diabetes insipidus</a:t>
            </a:r>
          </a:p>
          <a:p>
            <a:pPr eaLnBrk="1" hangingPunct="1">
              <a:spcBef>
                <a:spcPct val="0"/>
              </a:spcBef>
            </a:pPr>
            <a:r>
              <a:rPr lang="tr-TR" b="1" smtClean="0">
                <a:solidFill>
                  <a:schemeClr val="tx2"/>
                </a:solidFill>
              </a:rPr>
              <a:t>Hiperglisemi</a:t>
            </a:r>
          </a:p>
          <a:p>
            <a:pPr eaLnBrk="1" hangingPunct="1">
              <a:spcBef>
                <a:spcPct val="0"/>
              </a:spcBef>
            </a:pPr>
            <a:r>
              <a:rPr lang="tr-TR" b="1" smtClean="0">
                <a:solidFill>
                  <a:schemeClr val="tx2"/>
                </a:solidFill>
              </a:rPr>
              <a:t>Tiroid hormon</a:t>
            </a:r>
          </a:p>
          <a:p>
            <a:pPr eaLnBrk="1" hangingPunct="1">
              <a:spcBef>
                <a:spcPct val="0"/>
              </a:spcBef>
            </a:pPr>
            <a:r>
              <a:rPr lang="tr-TR" b="1" smtClean="0">
                <a:solidFill>
                  <a:schemeClr val="tx2"/>
                </a:solidFill>
              </a:rPr>
              <a:t>ACTH ve Kortisol</a:t>
            </a:r>
            <a:endParaRPr lang="en-US" b="1" smtClean="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b="1" smtClean="0">
              <a:solidFill>
                <a:schemeClr val="tx2"/>
              </a:solidFill>
            </a:endParaRPr>
          </a:p>
          <a:p>
            <a:pPr eaLnBrk="1" hangingPunct="1"/>
            <a:endParaRPr lang="tr-TR" b="1" smtClean="0">
              <a:solidFill>
                <a:schemeClr val="tx2"/>
              </a:solidFill>
            </a:endParaRPr>
          </a:p>
          <a:p>
            <a:pPr eaLnBrk="1" hangingPunct="1"/>
            <a:endParaRPr lang="tr-TR" b="1" smtClean="0">
              <a:solidFill>
                <a:schemeClr val="tx2"/>
              </a:solidFill>
            </a:endParaRPr>
          </a:p>
        </p:txBody>
      </p:sp>
      <p:pic>
        <p:nvPicPr>
          <p:cNvPr id="73732" name="Picture 6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23850" y="836613"/>
            <a:ext cx="8208963" cy="54737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b="1" smtClean="0">
              <a:solidFill>
                <a:schemeClr val="accent2"/>
              </a:solidFill>
              <a:latin typeface="Century Gothic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b="1" smtClean="0">
              <a:latin typeface="Century Gothic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b="1" smtClean="0">
                <a:latin typeface="Century Gothic" pitchFamily="34" charset="0"/>
              </a:rPr>
              <a:t>	</a:t>
            </a:r>
            <a:r>
              <a:rPr lang="tr-TR" sz="2200" b="1" smtClean="0">
                <a:solidFill>
                  <a:srgbClr val="006666"/>
                </a:solidFill>
                <a:latin typeface="Century Gothic" pitchFamily="34" charset="0"/>
              </a:rPr>
              <a:t>Posterior hipofiz fonksiyonları kaybolurken,</a:t>
            </a:r>
          </a:p>
          <a:p>
            <a:pPr algn="just" eaLnBrk="1" hangingPunct="1">
              <a:lnSpc>
                <a:spcPct val="90000"/>
              </a:lnSpc>
            </a:pPr>
            <a:endParaRPr lang="tr-TR" sz="2200" b="1" smtClean="0">
              <a:solidFill>
                <a:srgbClr val="006666"/>
              </a:solidFill>
              <a:latin typeface="Century Gothic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200" b="1" smtClean="0">
                <a:solidFill>
                  <a:srgbClr val="006666"/>
                </a:solidFill>
                <a:latin typeface="Century Gothic" pitchFamily="34" charset="0"/>
              </a:rPr>
              <a:t>	Anterior hipofiz fonksiyonları bir süre daha devam edebilir. Nedeni, anterior lobun bir bölümünün  ekstrakranial dolaşımdan kanlanması ve beyin ölümü sonrası buranın dolaşımının devam etmesidir.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200" b="1" smtClean="0">
                <a:solidFill>
                  <a:srgbClr val="000099"/>
                </a:solidFill>
                <a:latin typeface="Century Gothic" pitchFamily="34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200" b="1" smtClean="0">
                <a:solidFill>
                  <a:srgbClr val="FF0000"/>
                </a:solidFill>
                <a:latin typeface="Century Gothic" pitchFamily="34" charset="0"/>
              </a:rPr>
              <a:t>	TSH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200" b="1" smtClean="0">
                <a:solidFill>
                  <a:srgbClr val="FF0000"/>
                </a:solidFill>
                <a:latin typeface="Century Gothic" pitchFamily="34" charset="0"/>
              </a:rPr>
              <a:t>	ACTH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200" b="1" smtClean="0">
                <a:solidFill>
                  <a:srgbClr val="FF0000"/>
                </a:solidFill>
                <a:latin typeface="Century Gothic" pitchFamily="34" charset="0"/>
              </a:rPr>
              <a:t>	Prolaktin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200" b="1" smtClean="0">
                <a:solidFill>
                  <a:srgbClr val="FF0000"/>
                </a:solidFill>
                <a:latin typeface="Century Gothic" pitchFamily="34" charset="0"/>
              </a:rPr>
              <a:t>	LH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200" b="1" smtClean="0">
                <a:solidFill>
                  <a:srgbClr val="FF0000"/>
                </a:solidFill>
                <a:latin typeface="Century Gothic" pitchFamily="34" charset="0"/>
              </a:rPr>
              <a:t>	hGH  düzeyleri normal bulunabilir.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200" b="1" smtClean="0">
                <a:solidFill>
                  <a:srgbClr val="FF0000"/>
                </a:solidFill>
                <a:latin typeface="Century Gothic" pitchFamily="34" charset="0"/>
              </a:rPr>
              <a:t>	</a:t>
            </a:r>
            <a:endParaRPr lang="tr-TR" sz="2200" b="1" smtClean="0">
              <a:solidFill>
                <a:schemeClr val="accent2"/>
              </a:solidFill>
              <a:latin typeface="Century Gothic" pitchFamily="34" charset="0"/>
            </a:endParaRPr>
          </a:p>
        </p:txBody>
      </p:sp>
      <p:pic>
        <p:nvPicPr>
          <p:cNvPr id="74755" name="Picture 5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2808288"/>
            <a:ext cx="7920037" cy="42211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3900" smtClean="0">
                <a:solidFill>
                  <a:srgbClr val="006666"/>
                </a:solidFill>
              </a:rPr>
              <a:t>	“Donör bakımındaki ilk basamak,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3900" smtClean="0">
                <a:solidFill>
                  <a:srgbClr val="006666"/>
                </a:solidFill>
              </a:rPr>
              <a:t>  beyin ölümünün </a:t>
            </a:r>
            <a:r>
              <a:rPr lang="tr-TR" sz="3900" u="sng" smtClean="0">
                <a:solidFill>
                  <a:srgbClr val="006666"/>
                </a:solidFill>
              </a:rPr>
              <a:t>erken</a:t>
            </a:r>
            <a:r>
              <a:rPr lang="tr-TR" sz="3900" smtClean="0">
                <a:solidFill>
                  <a:srgbClr val="006666"/>
                </a:solidFill>
              </a:rPr>
              <a:t> teşhisidir.”</a:t>
            </a:r>
          </a:p>
        </p:txBody>
      </p:sp>
      <p:pic>
        <p:nvPicPr>
          <p:cNvPr id="47107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208963" cy="56165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chemeClr val="accent2"/>
                </a:solidFill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tr-TR" sz="2100" b="1" smtClean="0">
              <a:solidFill>
                <a:schemeClr val="accent2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/>
              <a:t>	</a:t>
            </a:r>
            <a:r>
              <a:rPr lang="tr-TR" sz="2100" b="1" smtClean="0">
                <a:solidFill>
                  <a:srgbClr val="FF0000"/>
                </a:solidFill>
              </a:rPr>
              <a:t>ADH’ın hipotalamik nükleustaki üretiminin veya posterior hipofiz lobundan salınımının yetersizliği sonucu %85’e varan  oranlarda ortaya  çıkmaktadır.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/>
              <a:t>	</a:t>
            </a:r>
            <a:r>
              <a:rPr lang="tr-TR" sz="2100" b="1" smtClean="0">
                <a:solidFill>
                  <a:schemeClr val="accent2"/>
                </a:solidFill>
              </a:rPr>
              <a:t>İdrar çıkışı			&gt;4ml/kg/saat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chemeClr val="accent2"/>
                </a:solidFill>
              </a:rPr>
              <a:t>	İdrar dansitesi		&lt;1005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chemeClr val="accent2"/>
                </a:solidFill>
              </a:rPr>
              <a:t>	İdrar osmolaritesi		&lt;300mOsm/lt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chemeClr val="accent2"/>
                </a:solidFill>
              </a:rPr>
              <a:t>	Plazma osmolaritesi	&gt;300mOsm/lt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chemeClr val="accent2"/>
                </a:solidFill>
              </a:rPr>
              <a:t>	Plazma Na+		&gt;150mEq/lt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chemeClr val="accent2"/>
                </a:solidFill>
              </a:rPr>
              <a:t>	Aşırı diürezle birlikte serum </a:t>
            </a:r>
            <a:r>
              <a:rPr lang="tr-TR" sz="2100" b="1" smtClean="0">
                <a:solidFill>
                  <a:srgbClr val="FF0000"/>
                </a:solidFill>
              </a:rPr>
              <a:t>potasyum, magnezyum, kalsiyum ve fosfor düzeyleri de düşebilir.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2100" b="1" smtClean="0">
              <a:solidFill>
                <a:srgbClr val="FF0000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tr-TR" sz="2100" b="1" smtClean="0">
              <a:solidFill>
                <a:srgbClr val="FF0000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tr-TR" sz="2100" b="1" smtClean="0">
              <a:solidFill>
                <a:schemeClr val="accent2"/>
              </a:solidFill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1116013" y="1058863"/>
            <a:ext cx="4152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3600" b="1">
                <a:latin typeface="Century Gothic" pitchFamily="34" charset="0"/>
              </a:rPr>
              <a:t>Diabetes insipidus</a:t>
            </a:r>
            <a:endParaRPr lang="en-US" sz="3600" b="1">
              <a:latin typeface="Century Gothic" pitchFamily="34" charset="0"/>
            </a:endParaRPr>
          </a:p>
        </p:txBody>
      </p:sp>
      <p:pic>
        <p:nvPicPr>
          <p:cNvPr id="75780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42988" y="1557338"/>
            <a:ext cx="7705725" cy="43926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sz="2600" b="1" smtClean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tr-TR" sz="2600" b="1" smtClean="0">
              <a:solidFill>
                <a:schemeClr val="accent2"/>
              </a:solidFill>
            </a:endParaRPr>
          </a:p>
          <a:p>
            <a:pPr eaLnBrk="1" hangingPunct="1"/>
            <a:r>
              <a:rPr lang="tr-TR" sz="2600" b="1" smtClean="0">
                <a:solidFill>
                  <a:srgbClr val="FF0000"/>
                </a:solidFill>
              </a:rPr>
              <a:t>%5 dekstroz</a:t>
            </a:r>
          </a:p>
          <a:p>
            <a:pPr eaLnBrk="1" hangingPunct="1"/>
            <a:r>
              <a:rPr lang="tr-TR" sz="2600" b="1" smtClean="0">
                <a:solidFill>
                  <a:srgbClr val="FF0000"/>
                </a:solidFill>
              </a:rPr>
              <a:t>Ringer laktat</a:t>
            </a:r>
          </a:p>
          <a:p>
            <a:pPr eaLnBrk="1" hangingPunct="1"/>
            <a:r>
              <a:rPr lang="tr-TR" sz="2600" b="1" smtClean="0">
                <a:solidFill>
                  <a:srgbClr val="FF0000"/>
                </a:solidFill>
              </a:rPr>
              <a:t>Vazopressin veya analogları</a:t>
            </a:r>
          </a:p>
          <a:p>
            <a:pPr eaLnBrk="1" hangingPunct="1">
              <a:buFont typeface="Wingdings" pitchFamily="2" charset="2"/>
              <a:buNone/>
            </a:pPr>
            <a:endParaRPr lang="tr-TR" sz="2600" b="1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/>
              <a:t>	</a:t>
            </a:r>
            <a:r>
              <a:rPr lang="tr-TR" sz="2600" b="1" smtClean="0">
                <a:solidFill>
                  <a:schemeClr val="accent2"/>
                </a:solidFill>
              </a:rPr>
              <a:t>Amaç, idrar çıkışını 2ml/kg/saat dolayında tutmaktır.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	</a:t>
            </a:r>
          </a:p>
          <a:p>
            <a:pPr eaLnBrk="1" hangingPunct="1">
              <a:buFont typeface="Wingdings" pitchFamily="2" charset="2"/>
              <a:buNone/>
            </a:pPr>
            <a:endParaRPr lang="tr-TR" sz="2600" b="1" smtClean="0">
              <a:solidFill>
                <a:schemeClr val="accent2"/>
              </a:solidFill>
            </a:endParaRP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827088" y="1398588"/>
            <a:ext cx="5346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3200" b="1">
                <a:latin typeface="Century Gothic" pitchFamily="34" charset="0"/>
              </a:rPr>
              <a:t>Diabetes insipidus tedavisi</a:t>
            </a:r>
            <a:endParaRPr lang="en-US" sz="3200" b="1">
              <a:latin typeface="Century Gothic" pitchFamily="34" charset="0"/>
            </a:endParaRPr>
          </a:p>
        </p:txBody>
      </p:sp>
      <p:pic>
        <p:nvPicPr>
          <p:cNvPr id="76804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1584325"/>
            <a:ext cx="8208963" cy="4221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İdame sıvısı  </a:t>
            </a:r>
            <a:r>
              <a:rPr lang="tr-TR" sz="2100" b="1" smtClean="0">
                <a:solidFill>
                  <a:srgbClr val="FF0000"/>
                </a:solidFill>
              </a:rPr>
              <a:t>saatlik idrar çıkışı+100mL</a:t>
            </a:r>
            <a:r>
              <a:rPr lang="tr-TR" sz="2100" b="1" smtClean="0">
                <a:solidFill>
                  <a:schemeClr val="accent2"/>
                </a:solidFill>
              </a:rPr>
              <a:t> şeklinde olmalıdır.</a:t>
            </a:r>
          </a:p>
          <a:p>
            <a:pPr eaLnBrk="1" hangingPunct="1">
              <a:lnSpc>
                <a:spcPct val="90000"/>
              </a:lnSpc>
            </a:pPr>
            <a:endParaRPr lang="tr-TR" sz="21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Potasyum ≤ 3.8mmol/L  ise 4 saatte 40mEq KCI,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100" b="1" smtClean="0">
                <a:solidFill>
                  <a:schemeClr val="accent2"/>
                </a:solidFill>
              </a:rPr>
              <a:t>	</a:t>
            </a:r>
            <a:r>
              <a:rPr lang="tr-TR" sz="1900" b="1" smtClean="0">
                <a:solidFill>
                  <a:schemeClr val="accent2"/>
                </a:solidFill>
              </a:rPr>
              <a:t>(daha sonra %5 dekstroz % 0.45 NaCl içine 20mEq/L olacak şekilde)</a:t>
            </a:r>
          </a:p>
          <a:p>
            <a:pPr algn="just" eaLnBrk="1" hangingPunct="1">
              <a:lnSpc>
                <a:spcPct val="90000"/>
              </a:lnSpc>
            </a:pPr>
            <a:endParaRPr lang="tr-TR" sz="19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K ≥ 5mmol/L  ise idame sıvısı potasyumsuz verilir.</a:t>
            </a:r>
          </a:p>
          <a:p>
            <a:pPr algn="just" eaLnBrk="1" hangingPunct="1">
              <a:lnSpc>
                <a:spcPct val="90000"/>
              </a:lnSpc>
            </a:pPr>
            <a:endParaRPr lang="tr-TR" sz="21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Kalsiyum &lt; 9 mg/dL, iyonize kalsiyum &lt; 4.5 mg/dL ise CaCl</a:t>
            </a:r>
            <a:r>
              <a:rPr lang="tr-TR" sz="2100" b="1" baseline="-25000" smtClean="0">
                <a:solidFill>
                  <a:schemeClr val="accent2"/>
                </a:solidFill>
              </a:rPr>
              <a:t>2</a:t>
            </a:r>
            <a:r>
              <a:rPr lang="tr-TR" sz="2100" b="1" smtClean="0">
                <a:solidFill>
                  <a:schemeClr val="accent2"/>
                </a:solidFill>
              </a:rPr>
              <a:t> ampul iv (yavaş),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1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Mg &lt;1.7mg/dL  ise MgSO</a:t>
            </a:r>
            <a:r>
              <a:rPr lang="tr-TR" sz="2100" b="1" baseline="-25000" smtClean="0">
                <a:solidFill>
                  <a:schemeClr val="accent2"/>
                </a:solidFill>
              </a:rPr>
              <a:t>4</a:t>
            </a:r>
            <a:r>
              <a:rPr lang="tr-TR" sz="2100" b="1" smtClean="0">
                <a:solidFill>
                  <a:schemeClr val="accent2"/>
                </a:solidFill>
              </a:rPr>
              <a:t> 1 gr iv (infüzyon) uygulanır.</a:t>
            </a:r>
          </a:p>
          <a:p>
            <a:pPr algn="just" eaLnBrk="1" hangingPunct="1">
              <a:lnSpc>
                <a:spcPct val="90000"/>
              </a:lnSpc>
            </a:pPr>
            <a:endParaRPr lang="tr-TR" sz="21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sz="2100" b="1" smtClean="0"/>
          </a:p>
        </p:txBody>
      </p:sp>
      <p:pic>
        <p:nvPicPr>
          <p:cNvPr id="77827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532812" cy="42211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sz="2400" b="1" smtClean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b="1" smtClean="0"/>
              <a:t>		</a:t>
            </a:r>
            <a:r>
              <a:rPr lang="tr-TR" sz="2400" b="1" smtClean="0">
                <a:solidFill>
                  <a:schemeClr val="accent2"/>
                </a:solidFill>
              </a:rPr>
              <a:t>Desmopressin (Minirin)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b="1" smtClean="0">
                <a:solidFill>
                  <a:schemeClr val="accent2"/>
                </a:solidFill>
              </a:rPr>
              <a:t>		im, iv, sc, dilaltı ve intranazal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b="1" smtClean="0">
                <a:solidFill>
                  <a:schemeClr val="accent2"/>
                </a:solidFill>
              </a:rPr>
              <a:t>		0.5-2 </a:t>
            </a:r>
            <a:r>
              <a:rPr lang="en-US" sz="2400" b="1" smtClean="0">
                <a:solidFill>
                  <a:schemeClr val="accent2"/>
                </a:solidFill>
              </a:rPr>
              <a:t>µ</a:t>
            </a:r>
            <a:r>
              <a:rPr lang="tr-TR" sz="2400" b="1" smtClean="0">
                <a:solidFill>
                  <a:schemeClr val="accent2"/>
                </a:solidFill>
              </a:rPr>
              <a:t>g iv bolus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b="1" smtClean="0">
                <a:solidFill>
                  <a:schemeClr val="accent2"/>
                </a:solidFill>
              </a:rPr>
              <a:t>		(gerekirse 8-12 saat  arayla tekrarlanabilir.)</a:t>
            </a:r>
          </a:p>
          <a:p>
            <a:pPr eaLnBrk="1" hangingPunct="1">
              <a:buFont typeface="Wingdings" pitchFamily="2" charset="2"/>
              <a:buNone/>
            </a:pPr>
            <a:endParaRPr lang="tr-TR" sz="2400" b="1" smtClean="0">
              <a:solidFill>
                <a:schemeClr val="accent2"/>
              </a:solidFill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tr-TR" b="1" smtClean="0">
                <a:solidFill>
                  <a:schemeClr val="accent2"/>
                </a:solidFill>
              </a:rPr>
              <a:t>		(Pitressin)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b="1" smtClean="0">
                <a:solidFill>
                  <a:schemeClr val="accent2"/>
                </a:solidFill>
              </a:rPr>
              <a:t>		0.5-1.5 IU/saat iv infüzyon</a:t>
            </a:r>
          </a:p>
          <a:p>
            <a:pPr eaLnBrk="1" hangingPunct="1">
              <a:buFont typeface="Wingdings" pitchFamily="2" charset="2"/>
              <a:buNone/>
            </a:pPr>
            <a:endParaRPr lang="tr-TR" sz="2400" b="1" smtClean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sz="2400" b="1" smtClean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b="1" smtClean="0">
              <a:solidFill>
                <a:schemeClr val="accent2"/>
              </a:solidFill>
            </a:endParaRPr>
          </a:p>
          <a:p>
            <a:pPr eaLnBrk="1" hangingPunct="1"/>
            <a:endParaRPr lang="tr-TR" sz="2400" b="1" smtClean="0"/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611188" y="1208088"/>
            <a:ext cx="8493125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l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75000"/>
            </a:pPr>
            <a:r>
              <a:rPr lang="tr-TR" sz="3200" b="1">
                <a:latin typeface="Century Gothic" pitchFamily="34" charset="0"/>
              </a:rPr>
              <a:t>Vazopressin veya analogları</a:t>
            </a:r>
          </a:p>
          <a:p>
            <a:pPr lvl="1" algn="l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75000"/>
            </a:pPr>
            <a:endParaRPr lang="tr-TR" sz="3200" b="1">
              <a:latin typeface="Century Gothic" pitchFamily="34" charset="0"/>
            </a:endParaRPr>
          </a:p>
        </p:txBody>
      </p:sp>
      <p:pic>
        <p:nvPicPr>
          <p:cNvPr id="78852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316912" cy="4751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İnsüline periferik direnç gelişimi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İnotropik ilaçların infüzyonu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b="1" smtClean="0">
              <a:solidFill>
                <a:srgbClr val="006666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Glikoz veya dekstroz içeren sıvıların uygulanması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Katekolamin salınımı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Yüksek doz steroidlerle tedavi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smtClean="0">
                <a:solidFill>
                  <a:srgbClr val="006666"/>
                </a:solidFill>
              </a:rPr>
              <a:t>Hipotermi nedeniyle ortaya çıkabilir.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b="1" smtClean="0">
              <a:solidFill>
                <a:srgbClr val="006666"/>
              </a:solidFill>
            </a:endParaRPr>
          </a:p>
        </p:txBody>
      </p:sp>
      <p:sp>
        <p:nvSpPr>
          <p:cNvPr id="79875" name="Rectangle 3"/>
          <p:cNvSpPr>
            <a:spLocks noChangeArrowheads="1"/>
          </p:cNvSpPr>
          <p:nvPr/>
        </p:nvSpPr>
        <p:spPr bwMode="auto">
          <a:xfrm>
            <a:off x="1331913" y="404813"/>
            <a:ext cx="2898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3600" b="1">
                <a:latin typeface="Century Gothic" pitchFamily="34" charset="0"/>
              </a:rPr>
              <a:t>Hiperglisemi</a:t>
            </a:r>
            <a:endParaRPr lang="en-US" sz="3600" b="1">
              <a:latin typeface="Century Gothic" pitchFamily="34" charset="0"/>
            </a:endParaRPr>
          </a:p>
        </p:txBody>
      </p:sp>
      <p:pic>
        <p:nvPicPr>
          <p:cNvPr id="79876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2087563"/>
            <a:ext cx="7632700" cy="42211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3400" b="1" smtClean="0"/>
          </a:p>
          <a:p>
            <a:pPr eaLnBrk="1" hangingPunct="1">
              <a:lnSpc>
                <a:spcPct val="90000"/>
              </a:lnSpc>
            </a:pPr>
            <a:r>
              <a:rPr lang="tr-TR" sz="2600" b="1" smtClean="0">
                <a:solidFill>
                  <a:srgbClr val="006666"/>
                </a:solidFill>
              </a:rPr>
              <a:t>Serum glikoz düzeyi 140-200mg/dL olacak şekilde ayarlanmalıdır.</a:t>
            </a:r>
          </a:p>
          <a:p>
            <a:pPr eaLnBrk="1" hangingPunct="1">
              <a:lnSpc>
                <a:spcPct val="90000"/>
              </a:lnSpc>
            </a:pPr>
            <a:endParaRPr lang="tr-TR" sz="26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sz="2600" b="1" smtClean="0">
                <a:solidFill>
                  <a:srgbClr val="006666"/>
                </a:solidFill>
              </a:rPr>
              <a:t>İnsülin hem absorbsiyondaki farklılıklardan hem de doz kontrolündeki güçlüklerden  dolayı  iv  infüzyon şeklinde ayarlanmalıdır.</a:t>
            </a:r>
          </a:p>
          <a:p>
            <a:pPr eaLnBrk="1" hangingPunct="1">
              <a:lnSpc>
                <a:spcPct val="90000"/>
              </a:lnSpc>
            </a:pPr>
            <a:endParaRPr lang="tr-TR" sz="26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sz="2600" b="1" smtClean="0">
                <a:solidFill>
                  <a:srgbClr val="006666"/>
                </a:solidFill>
              </a:rPr>
              <a:t>Periyodik olarak serum glukoz  düzeyi kontrol edilmelidir.</a:t>
            </a:r>
          </a:p>
        </p:txBody>
      </p:sp>
      <p:sp>
        <p:nvSpPr>
          <p:cNvPr id="80899" name="Rectangle 4"/>
          <p:cNvSpPr>
            <a:spLocks noChangeArrowheads="1"/>
          </p:cNvSpPr>
          <p:nvPr/>
        </p:nvSpPr>
        <p:spPr bwMode="auto">
          <a:xfrm>
            <a:off x="971550" y="1019175"/>
            <a:ext cx="2898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3600" b="1">
                <a:latin typeface="Century Gothic" pitchFamily="34" charset="0"/>
              </a:rPr>
              <a:t>Hiperglisemi</a:t>
            </a:r>
          </a:p>
        </p:txBody>
      </p:sp>
      <p:pic>
        <p:nvPicPr>
          <p:cNvPr id="80900" name="Picture 5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1987550"/>
            <a:ext cx="7705725" cy="4897438"/>
          </a:xfrm>
        </p:spPr>
        <p:txBody>
          <a:bodyPr/>
          <a:lstStyle/>
          <a:p>
            <a:pPr algn="just" eaLnBrk="1" hangingPunct="1"/>
            <a:endParaRPr lang="tr-TR" sz="2400" b="1" smtClean="0"/>
          </a:p>
          <a:p>
            <a:pPr algn="just" eaLnBrk="1" hangingPunct="1"/>
            <a:r>
              <a:rPr lang="tr-TR" sz="2400" b="1" smtClean="0">
                <a:solidFill>
                  <a:srgbClr val="006666"/>
                </a:solidFill>
              </a:rPr>
              <a:t>Tiroksinin(T4) periferde triiyodotironine(T3) dönüşümünün   bozulması</a:t>
            </a:r>
          </a:p>
          <a:p>
            <a:pPr algn="just" eaLnBrk="1" hangingPunct="1"/>
            <a:endParaRPr lang="tr-TR" sz="2400" b="1" smtClean="0">
              <a:solidFill>
                <a:srgbClr val="006666"/>
              </a:solidFill>
            </a:endParaRPr>
          </a:p>
          <a:p>
            <a:pPr algn="just" eaLnBrk="1" hangingPunct="1"/>
            <a:r>
              <a:rPr lang="tr-TR" sz="2400" b="1" smtClean="0">
                <a:solidFill>
                  <a:srgbClr val="006666"/>
                </a:solidFill>
              </a:rPr>
              <a:t>Reverse T3 düzeyinin artması ile karakterizedir.</a:t>
            </a:r>
          </a:p>
          <a:p>
            <a:pPr algn="just" eaLnBrk="1" hangingPunct="1"/>
            <a:endParaRPr lang="tr-TR" sz="2400" b="1" smtClean="0">
              <a:solidFill>
                <a:srgbClr val="006666"/>
              </a:solidFill>
            </a:endParaRPr>
          </a:p>
          <a:p>
            <a:pPr algn="just" eaLnBrk="1" hangingPunct="1"/>
            <a:r>
              <a:rPr lang="tr-TR" sz="2400" b="1" smtClean="0">
                <a:solidFill>
                  <a:srgbClr val="006666"/>
                </a:solidFill>
              </a:rPr>
              <a:t>TSH düzeyi genellikle normaldir.</a:t>
            </a:r>
          </a:p>
          <a:p>
            <a:pPr algn="just" eaLnBrk="1" hangingPunct="1"/>
            <a:endParaRPr lang="tr-TR" sz="2400" b="1" smtClean="0">
              <a:solidFill>
                <a:srgbClr val="006666"/>
              </a:solidFill>
            </a:endParaRPr>
          </a:p>
          <a:p>
            <a:pPr algn="just" eaLnBrk="1" hangingPunct="1"/>
            <a:r>
              <a:rPr lang="tr-TR" sz="2400" b="1" smtClean="0">
                <a:solidFill>
                  <a:srgbClr val="006666"/>
                </a:solidFill>
              </a:rPr>
              <a:t>Levotroksin 400</a:t>
            </a:r>
            <a:r>
              <a:rPr lang="en-US" sz="2400" b="1" smtClean="0">
                <a:solidFill>
                  <a:srgbClr val="006666"/>
                </a:solidFill>
              </a:rPr>
              <a:t>µ</a:t>
            </a:r>
            <a:r>
              <a:rPr lang="tr-TR" sz="2400" b="1" smtClean="0">
                <a:solidFill>
                  <a:srgbClr val="006666"/>
                </a:solidFill>
              </a:rPr>
              <a:t>g (4 tb) nazogastrik sondadan verilir ve sonda 1 saat klampe kalır.</a:t>
            </a: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971550" y="839788"/>
            <a:ext cx="82089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tr-TR" sz="3200" b="1">
                <a:latin typeface="Century Gothic" pitchFamily="34" charset="0"/>
              </a:rPr>
              <a:t>Tiroid hormon düzeylerinde meydana gelen değişiklikler,</a:t>
            </a:r>
          </a:p>
        </p:txBody>
      </p:sp>
      <p:pic>
        <p:nvPicPr>
          <p:cNvPr id="81924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2349500"/>
            <a:ext cx="7561263" cy="4221163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	Düzeyi normal sınırlarda bulunduğu bildirilmiştir. Bu nedenle rutin kortikosteroid uygulaması önerilmemektedir.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2600" b="1" smtClean="0">
              <a:solidFill>
                <a:srgbClr val="006666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	Kronik steroid tedavisi alan hastalarda Addison  krizi gelişebilir. Bu hastalarda da  steroid tedavisi tartışmalıdır.</a:t>
            </a: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1187450" y="1196975"/>
            <a:ext cx="375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3600" b="1">
                <a:latin typeface="Century Gothic" pitchFamily="34" charset="0"/>
              </a:rPr>
              <a:t>ACTH ve Kortisol</a:t>
            </a:r>
            <a:endParaRPr lang="en-US" sz="3600" b="1">
              <a:latin typeface="Century Gothic" pitchFamily="34" charset="0"/>
            </a:endParaRPr>
          </a:p>
        </p:txBody>
      </p:sp>
      <p:pic>
        <p:nvPicPr>
          <p:cNvPr id="82948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15913" y="1223963"/>
            <a:ext cx="6781800" cy="2133600"/>
          </a:xfrm>
        </p:spPr>
        <p:txBody>
          <a:bodyPr/>
          <a:lstStyle/>
          <a:p>
            <a:pPr eaLnBrk="1" hangingPunct="1"/>
            <a:r>
              <a:rPr lang="tr-TR" sz="4400" smtClean="0">
                <a:solidFill>
                  <a:schemeClr val="accent2"/>
                </a:solidFill>
              </a:rPr>
              <a:t>Pıhtılaşma Fonksiyonlarında Değişiklikler</a:t>
            </a:r>
            <a:br>
              <a:rPr lang="tr-TR" sz="4400" smtClean="0">
                <a:solidFill>
                  <a:schemeClr val="accent2"/>
                </a:solidFill>
              </a:rPr>
            </a:br>
            <a:endParaRPr lang="tr-TR" sz="4400" smtClean="0">
              <a:solidFill>
                <a:schemeClr val="accent2"/>
              </a:solidFill>
            </a:endParaRPr>
          </a:p>
        </p:txBody>
      </p:sp>
      <p:sp>
        <p:nvSpPr>
          <p:cNvPr id="8397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83972" name="Picture 6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7056437" cy="42211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sz="2100" b="1" smtClean="0">
              <a:solidFill>
                <a:schemeClr val="accent2"/>
              </a:solidFill>
            </a:endParaRP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Ağır kafa travmasına bağlı beyin ölümlerinde DIC’e kadar gidebilen fonksiyon bozuklukları meydana gelebilir.</a:t>
            </a:r>
          </a:p>
          <a:p>
            <a:pPr algn="just" eaLnBrk="1" hangingPunct="1"/>
            <a:endParaRPr lang="tr-TR" sz="2100" b="1" smtClean="0">
              <a:solidFill>
                <a:srgbClr val="006666"/>
              </a:solidFill>
            </a:endParaRPr>
          </a:p>
          <a:p>
            <a:pPr algn="just" eaLnBrk="1" hangingPunct="1"/>
            <a:r>
              <a:rPr lang="tr-TR" sz="2100" b="1" smtClean="0">
                <a:solidFill>
                  <a:srgbClr val="FF0000"/>
                </a:solidFill>
              </a:rPr>
              <a:t>Beyin dokusu, doku  tromboplastininden  zengindir. Hasarlı beyin dokusunun kan ile teması sonucu dolaşıma tromboplastin salgılanır.</a:t>
            </a:r>
          </a:p>
          <a:p>
            <a:pPr algn="just" eaLnBrk="1" hangingPunct="1"/>
            <a:endParaRPr lang="tr-TR" sz="2100" b="1" smtClean="0">
              <a:solidFill>
                <a:srgbClr val="FF0000"/>
              </a:solidFill>
            </a:endParaRPr>
          </a:p>
          <a:p>
            <a:pPr algn="just" eaLnBrk="1" hangingPunct="1"/>
            <a:endParaRPr lang="tr-TR" sz="2100" b="1" smtClean="0">
              <a:solidFill>
                <a:srgbClr val="FF0000"/>
              </a:solidFill>
            </a:endParaRP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Ayrıca aşırı kan kayıpları ve dilüsyonel trombositopeni, hipotermi ve asidoz koagülopatiye yol açabilir veya var olan koagülopatiyi ağırlaştırabilir.</a:t>
            </a: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827088" y="1049338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tr-TR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pic>
        <p:nvPicPr>
          <p:cNvPr id="84996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565400"/>
            <a:ext cx="8424863" cy="4411663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	Beyin ölümü tanısının konulması ile birlikte beynin korunması için uygulanan tedaviler (mannitol, steroid, hipotermi, hiperventilasyon,vs) kesilerek transplante edilebilecek organların korunmasına yönelik tedavilere başlanmalıdır.</a:t>
            </a:r>
          </a:p>
        </p:txBody>
      </p:sp>
      <p:pic>
        <p:nvPicPr>
          <p:cNvPr id="48131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054100"/>
            <a:ext cx="8027987" cy="4679950"/>
          </a:xfrm>
        </p:spPr>
        <p:txBody>
          <a:bodyPr/>
          <a:lstStyle/>
          <a:p>
            <a:pPr eaLnBrk="1" hangingPunct="1"/>
            <a:r>
              <a:rPr lang="tr-TR" sz="2600" b="1" smtClean="0">
                <a:solidFill>
                  <a:srgbClr val="006666"/>
                </a:solidFill>
              </a:rPr>
              <a:t>Htc %30 civarında tutulmalıdır.</a:t>
            </a:r>
          </a:p>
          <a:p>
            <a:pPr eaLnBrk="1" hangingPunct="1">
              <a:buFont typeface="Wingdings" pitchFamily="2" charset="2"/>
              <a:buNone/>
            </a:pPr>
            <a:endParaRPr lang="tr-TR" sz="2600" b="1" smtClean="0">
              <a:solidFill>
                <a:srgbClr val="006666"/>
              </a:solidFill>
            </a:endParaRPr>
          </a:p>
          <a:p>
            <a:pPr eaLnBrk="1" hangingPunct="1"/>
            <a:r>
              <a:rPr lang="tr-TR" sz="2600" b="1" smtClean="0">
                <a:solidFill>
                  <a:srgbClr val="006666"/>
                </a:solidFill>
              </a:rPr>
              <a:t>Cerrahi kanamalar kontrol altına alınmalıdır.</a:t>
            </a:r>
          </a:p>
          <a:p>
            <a:pPr eaLnBrk="1" hangingPunct="1">
              <a:buFont typeface="Wingdings" pitchFamily="2" charset="2"/>
              <a:buNone/>
            </a:pPr>
            <a:endParaRPr lang="tr-TR" sz="2600" b="1" smtClean="0">
              <a:solidFill>
                <a:srgbClr val="006666"/>
              </a:solidFill>
            </a:endParaRPr>
          </a:p>
          <a:p>
            <a:pPr eaLnBrk="1" hangingPunct="1"/>
            <a:r>
              <a:rPr lang="tr-TR" sz="2600" b="1" smtClean="0">
                <a:solidFill>
                  <a:srgbClr val="006666"/>
                </a:solidFill>
              </a:rPr>
              <a:t>Pıhtılaşma parametreleri normal sınırlarda tutulmalıdır.</a:t>
            </a:r>
          </a:p>
          <a:p>
            <a:pPr eaLnBrk="1" hangingPunct="1"/>
            <a:endParaRPr lang="tr-TR" sz="2600" b="1" smtClean="0">
              <a:solidFill>
                <a:srgbClr val="006666"/>
              </a:solidFill>
            </a:endParaRPr>
          </a:p>
          <a:p>
            <a:pPr eaLnBrk="1" hangingPunct="1"/>
            <a:r>
              <a:rPr lang="tr-TR" sz="2600" b="1" smtClean="0">
                <a:solidFill>
                  <a:srgbClr val="006666"/>
                </a:solidFill>
              </a:rPr>
              <a:t>Kanamayı kontrol etmek için gerektiğinde trombosit süspansiyonu ve TDP replasmanı yapılmalıdır.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tr-TR" sz="2600" b="1" smtClean="0">
              <a:solidFill>
                <a:srgbClr val="006666"/>
              </a:solidFill>
            </a:endParaRPr>
          </a:p>
          <a:p>
            <a:pPr eaLnBrk="1" hangingPunct="1"/>
            <a:endParaRPr lang="tr-TR" b="1" smtClean="0">
              <a:solidFill>
                <a:srgbClr val="006666"/>
              </a:solidFill>
            </a:endParaRPr>
          </a:p>
        </p:txBody>
      </p:sp>
      <p:pic>
        <p:nvPicPr>
          <p:cNvPr id="86019" name="Picture 3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15913" y="1008063"/>
            <a:ext cx="6781800" cy="2133600"/>
          </a:xfrm>
        </p:spPr>
        <p:txBody>
          <a:bodyPr/>
          <a:lstStyle/>
          <a:p>
            <a:pPr eaLnBrk="1" hangingPunct="1"/>
            <a:r>
              <a:rPr lang="tr-TR" sz="4400" smtClean="0">
                <a:solidFill>
                  <a:schemeClr val="accent2"/>
                </a:solidFill>
              </a:rPr>
              <a:t>Vücut ısısındaki değişiklikler</a:t>
            </a:r>
            <a:r>
              <a:rPr lang="en-US" sz="4400" smtClean="0">
                <a:solidFill>
                  <a:schemeClr val="accent2"/>
                </a:solidFill>
              </a:rPr>
              <a:t/>
            </a:r>
            <a:br>
              <a:rPr lang="en-US" sz="4400" smtClean="0">
                <a:solidFill>
                  <a:schemeClr val="accent2"/>
                </a:solidFill>
              </a:rPr>
            </a:br>
            <a:endParaRPr lang="tr-TR" sz="4400" smtClean="0">
              <a:solidFill>
                <a:schemeClr val="accent2"/>
              </a:solidFill>
            </a:endParaRPr>
          </a:p>
        </p:txBody>
      </p:sp>
      <p:sp>
        <p:nvSpPr>
          <p:cNvPr id="8704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87044" name="Picture 6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49275"/>
            <a:ext cx="6769100" cy="5040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b="1" smtClean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tr-TR" b="1" smtClean="0">
              <a:solidFill>
                <a:schemeClr val="accent2"/>
              </a:solidFill>
            </a:endParaRP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Beyin ölümünden sonra talamik ve hipotalamik santral kontrol mekanizmalarının kaybı nedeniyle vücut ısısı çevre ısısına bağımlı hale gelir.</a:t>
            </a:r>
          </a:p>
          <a:p>
            <a:pPr algn="just" eaLnBrk="1" hangingPunct="1"/>
            <a:endParaRPr lang="tr-TR" sz="2100" b="1" smtClean="0">
              <a:solidFill>
                <a:srgbClr val="006666"/>
              </a:solidFill>
            </a:endParaRP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Vücut ısısı gerekli önlemler alınmazsa 31.5-34</a:t>
            </a:r>
            <a:r>
              <a:rPr lang="tr-TR" sz="2100" b="1" baseline="30000" smtClean="0">
                <a:solidFill>
                  <a:srgbClr val="006666"/>
                </a:solidFill>
              </a:rPr>
              <a:t>o</a:t>
            </a:r>
            <a:r>
              <a:rPr lang="tr-TR" sz="2100" b="1" smtClean="0">
                <a:solidFill>
                  <a:srgbClr val="006666"/>
                </a:solidFill>
              </a:rPr>
              <a:t>C arasındadır.</a:t>
            </a:r>
          </a:p>
          <a:p>
            <a:pPr algn="just" eaLnBrk="1" hangingPunct="1"/>
            <a:endParaRPr lang="tr-TR" sz="2100" b="1" smtClean="0">
              <a:solidFill>
                <a:srgbClr val="006666"/>
              </a:solidFill>
            </a:endParaRP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Sistemik vazodilatasyon ek ısı kaybına neden olur.</a:t>
            </a:r>
          </a:p>
          <a:p>
            <a:pPr algn="just" eaLnBrk="1" hangingPunct="1"/>
            <a:endParaRPr lang="tr-TR" sz="2100" b="1" smtClean="0">
              <a:solidFill>
                <a:srgbClr val="006666"/>
              </a:solidFill>
            </a:endParaRPr>
          </a:p>
          <a:p>
            <a:pPr algn="just" eaLnBrk="1" hangingPunct="1"/>
            <a:r>
              <a:rPr lang="tr-TR" sz="2100" b="1" smtClean="0">
                <a:solidFill>
                  <a:srgbClr val="FF0000"/>
                </a:solidFill>
              </a:rPr>
              <a:t>Isıtılmadan verilen sıvılar ve kan ürünleri hipotermiyi ağırlaştırır.</a:t>
            </a:r>
          </a:p>
          <a:p>
            <a:pPr eaLnBrk="1" hangingPunct="1"/>
            <a:endParaRPr lang="tr-TR" sz="2100" b="1" smtClean="0">
              <a:solidFill>
                <a:srgbClr val="FF0000"/>
              </a:solidFill>
            </a:endParaRPr>
          </a:p>
        </p:txBody>
      </p:sp>
      <p:sp>
        <p:nvSpPr>
          <p:cNvPr id="88067" name="Rectangle 4"/>
          <p:cNvSpPr>
            <a:spLocks noChangeArrowheads="1"/>
          </p:cNvSpPr>
          <p:nvPr/>
        </p:nvSpPr>
        <p:spPr bwMode="auto">
          <a:xfrm>
            <a:off x="755650" y="1058863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tr-TR" sz="3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pic>
        <p:nvPicPr>
          <p:cNvPr id="88068" name="Picture 5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746250"/>
            <a:ext cx="7380287" cy="5111750"/>
          </a:xfrm>
        </p:spPr>
        <p:txBody>
          <a:bodyPr/>
          <a:lstStyle/>
          <a:p>
            <a:pPr algn="just" eaLnBrk="1" hangingPunct="1"/>
            <a:endParaRPr lang="tr-TR" sz="2600" b="1" smtClean="0">
              <a:solidFill>
                <a:srgbClr val="006666"/>
              </a:solidFill>
            </a:endParaRP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Aritmi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Koagülopati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Vazokonstriksiyon ve myokard depresyonu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Enzimatik aktivitede genel yavaşlama sonucu ilaç metabolizmasında yavaşlama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Hemoglobin disosiasyon eğrisinde sola kayma sonucu dokulara O</a:t>
            </a:r>
            <a:r>
              <a:rPr lang="tr-TR" sz="2100" b="1" baseline="-25000" smtClean="0">
                <a:solidFill>
                  <a:srgbClr val="006666"/>
                </a:solidFill>
              </a:rPr>
              <a:t>2</a:t>
            </a:r>
            <a:r>
              <a:rPr lang="tr-TR" sz="2100" b="1" smtClean="0">
                <a:solidFill>
                  <a:srgbClr val="006666"/>
                </a:solidFill>
              </a:rPr>
              <a:t> salınımında azalma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Böbrek fonksiyonlarında azalma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Elektrolit ve asit-baz dengesizliği gibi sorunlara yol açabilir.</a:t>
            </a:r>
          </a:p>
          <a:p>
            <a:pPr eaLnBrk="1" hangingPunct="1"/>
            <a:endParaRPr lang="tr-TR" sz="2100" b="1" smtClean="0">
              <a:solidFill>
                <a:srgbClr val="006666"/>
              </a:solidFill>
            </a:endParaRPr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1116013" y="823913"/>
            <a:ext cx="23129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3600" b="1">
                <a:latin typeface="Century Gothic" pitchFamily="34" charset="0"/>
              </a:rPr>
              <a:t>Hipotermi</a:t>
            </a:r>
          </a:p>
        </p:txBody>
      </p:sp>
      <p:pic>
        <p:nvPicPr>
          <p:cNvPr id="89092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412875"/>
            <a:ext cx="7920037" cy="4895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smtClean="0">
                <a:solidFill>
                  <a:schemeClr val="accent2"/>
                </a:solidFill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</a:t>
            </a:r>
            <a:r>
              <a:rPr lang="tr-TR" sz="2600" b="1" smtClean="0">
                <a:solidFill>
                  <a:srgbClr val="006666"/>
                </a:solidFill>
              </a:rPr>
              <a:t>Hastanın tüm vücudu ve başı ısı kaybının önlenmesi amacıyla örtülmelidir.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600" b="1" smtClean="0">
              <a:solidFill>
                <a:srgbClr val="006666"/>
              </a:solidFill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	Çevre ısısı mümkünse 23-24</a:t>
            </a:r>
            <a:r>
              <a:rPr lang="tr-TR" sz="2600" b="1" baseline="30000" smtClean="0">
                <a:solidFill>
                  <a:srgbClr val="006666"/>
                </a:solidFill>
              </a:rPr>
              <a:t>O</a:t>
            </a:r>
            <a:r>
              <a:rPr lang="tr-TR" sz="2600" b="1" smtClean="0">
                <a:solidFill>
                  <a:srgbClr val="006666"/>
                </a:solidFill>
              </a:rPr>
              <a:t> C olmalıdır.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6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</a:t>
            </a:r>
            <a:r>
              <a:rPr lang="tr-TR" sz="2600" b="1" smtClean="0">
                <a:solidFill>
                  <a:srgbClr val="FF0000"/>
                </a:solidFill>
              </a:rPr>
              <a:t>Hastanın inspire ettiği hava, verilen i.v. sıvılar ve kan ürünleri ısıtılmalıdır.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600" b="1" smtClean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</a:t>
            </a:r>
            <a:r>
              <a:rPr lang="tr-TR" sz="2600" b="1" smtClean="0">
                <a:solidFill>
                  <a:srgbClr val="FF0000"/>
                </a:solidFill>
              </a:rPr>
              <a:t>Vücut ısısının 35</a:t>
            </a:r>
            <a:r>
              <a:rPr lang="tr-TR" sz="2600" b="1" baseline="30000" smtClean="0">
                <a:solidFill>
                  <a:srgbClr val="FF0000"/>
                </a:solidFill>
              </a:rPr>
              <a:t>O</a:t>
            </a:r>
            <a:r>
              <a:rPr lang="tr-TR" sz="2600" b="1" smtClean="0">
                <a:solidFill>
                  <a:srgbClr val="FF0000"/>
                </a:solidFill>
              </a:rPr>
              <a:t>C nin üzerinde olması hedeflenir.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FF0000"/>
                </a:solidFill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smtClean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971550" y="1096963"/>
            <a:ext cx="4891088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3600" b="1">
                <a:latin typeface="Century Gothic" pitchFamily="34" charset="0"/>
              </a:rPr>
              <a:t>Hipoterminin kontrolü</a:t>
            </a:r>
          </a:p>
        </p:txBody>
      </p:sp>
      <p:pic>
        <p:nvPicPr>
          <p:cNvPr id="90116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15913" y="1223963"/>
            <a:ext cx="6781800" cy="2133600"/>
          </a:xfrm>
        </p:spPr>
        <p:txBody>
          <a:bodyPr/>
          <a:lstStyle/>
          <a:p>
            <a:pPr eaLnBrk="1" hangingPunct="1"/>
            <a:r>
              <a:rPr lang="tr-TR" sz="4400" smtClean="0">
                <a:solidFill>
                  <a:schemeClr val="accent2"/>
                </a:solidFill>
              </a:rPr>
              <a:t>Böbrek fonksiyonlarının korunması</a:t>
            </a:r>
            <a:r>
              <a:rPr lang="en-US" sz="4400" smtClean="0">
                <a:solidFill>
                  <a:schemeClr val="accent2"/>
                </a:solidFill>
              </a:rPr>
              <a:t/>
            </a:r>
            <a:br>
              <a:rPr lang="en-US" sz="4400" smtClean="0">
                <a:solidFill>
                  <a:schemeClr val="accent2"/>
                </a:solidFill>
              </a:rPr>
            </a:br>
            <a:endParaRPr lang="tr-TR" sz="4400" smtClean="0">
              <a:solidFill>
                <a:schemeClr val="accent2"/>
              </a:solidFill>
            </a:endParaRPr>
          </a:p>
        </p:txBody>
      </p:sp>
      <p:sp>
        <p:nvSpPr>
          <p:cNvPr id="9113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91140" name="Picture 6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7416800" cy="42211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smtClean="0">
                <a:solidFill>
                  <a:schemeClr val="accent2"/>
                </a:solidFill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tr-TR" b="1" smtClean="0">
              <a:solidFill>
                <a:schemeClr val="accent2"/>
              </a:solidFill>
            </a:endParaRPr>
          </a:p>
          <a:p>
            <a:pPr algn="just" eaLnBrk="1" hangingPunct="1"/>
            <a:r>
              <a:rPr lang="tr-TR" sz="2100" b="1" smtClean="0">
                <a:solidFill>
                  <a:schemeClr val="accent2"/>
                </a:solidFill>
              </a:rPr>
              <a:t>Saatlik idrar çıkışının  1-2ml/kg olması sağlanmalıdır.</a:t>
            </a:r>
          </a:p>
          <a:p>
            <a:pPr algn="just" eaLnBrk="1" hangingPunct="1"/>
            <a:endParaRPr lang="tr-TR" sz="2100" b="1" smtClean="0">
              <a:solidFill>
                <a:schemeClr val="accent2"/>
              </a:solidFill>
            </a:endParaRPr>
          </a:p>
          <a:p>
            <a:pPr algn="just" eaLnBrk="1" hangingPunct="1"/>
            <a:r>
              <a:rPr lang="tr-TR" sz="2100" b="1" smtClean="0">
                <a:solidFill>
                  <a:schemeClr val="accent2"/>
                </a:solidFill>
              </a:rPr>
              <a:t>Saatlik idrar çıkışı 0.5ml/kg’ın altında ise(yeterli kan basıncı ve santral venöz basınca rağmen) diüretik gerekebilir.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chemeClr val="accent2"/>
                </a:solidFill>
              </a:rPr>
              <a:t>	</a:t>
            </a:r>
          </a:p>
          <a:p>
            <a:pPr algn="just" eaLnBrk="1" hangingPunct="1"/>
            <a:r>
              <a:rPr lang="tr-TR" sz="2100" b="1" smtClean="0">
                <a:solidFill>
                  <a:schemeClr val="accent2"/>
                </a:solidFill>
              </a:rPr>
              <a:t>20-60mg furosemid veya 0.25-0.50gr/kg mannitol kullanılabilir.</a:t>
            </a:r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900113" y="95885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tr-TR" sz="3600" b="1">
              <a:solidFill>
                <a:schemeClr val="accent1"/>
              </a:solidFill>
              <a:latin typeface="Century Gothic" pitchFamily="34" charset="0"/>
            </a:endParaRPr>
          </a:p>
        </p:txBody>
      </p:sp>
      <p:pic>
        <p:nvPicPr>
          <p:cNvPr id="92164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229600" cy="4411662"/>
          </a:xfrm>
        </p:spPr>
        <p:txBody>
          <a:bodyPr/>
          <a:lstStyle/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Ortalama kan basıncı        70-90 mmHg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SVB           8-10 cmH2O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İdrar çıkışı        1-2 mL/kg/hr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Santral sıcaklık         35-37ºC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PO2        80-100 mmHg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SpO2         &gt; 95%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pH           7.35-7.45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Hemoglobin          10-12 g/dL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Laktat seviyesi         normal</a:t>
            </a:r>
          </a:p>
          <a:p>
            <a:pPr eaLnBrk="1" hangingPunct="1"/>
            <a:endParaRPr lang="tr-TR" sz="2600" b="1" smtClean="0">
              <a:solidFill>
                <a:schemeClr val="accent2"/>
              </a:solidFill>
            </a:endParaRPr>
          </a:p>
        </p:txBody>
      </p:sp>
      <p:sp>
        <p:nvSpPr>
          <p:cNvPr id="93188" name="AutoShape 4"/>
          <p:cNvSpPr>
            <a:spLocks noChangeArrowheads="1"/>
          </p:cNvSpPr>
          <p:nvPr/>
        </p:nvSpPr>
        <p:spPr bwMode="auto">
          <a:xfrm>
            <a:off x="4356100" y="1846263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89" name="AutoShape 5"/>
          <p:cNvSpPr>
            <a:spLocks noChangeArrowheads="1"/>
          </p:cNvSpPr>
          <p:nvPr/>
        </p:nvSpPr>
        <p:spPr bwMode="auto">
          <a:xfrm>
            <a:off x="4356100" y="1700213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0" name="AutoShape 6"/>
          <p:cNvSpPr>
            <a:spLocks noChangeArrowheads="1"/>
          </p:cNvSpPr>
          <p:nvPr/>
        </p:nvSpPr>
        <p:spPr bwMode="auto">
          <a:xfrm>
            <a:off x="2700338" y="2854325"/>
            <a:ext cx="647700" cy="287338"/>
          </a:xfrm>
          <a:prstGeom prst="rightArrow">
            <a:avLst>
              <a:gd name="adj1" fmla="val 50000"/>
              <a:gd name="adj2" fmla="val 56353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1" name="AutoShape 7"/>
          <p:cNvSpPr>
            <a:spLocks noChangeArrowheads="1"/>
          </p:cNvSpPr>
          <p:nvPr/>
        </p:nvSpPr>
        <p:spPr bwMode="auto">
          <a:xfrm>
            <a:off x="1763713" y="2349500"/>
            <a:ext cx="647700" cy="287338"/>
          </a:xfrm>
          <a:prstGeom prst="rightArrow">
            <a:avLst>
              <a:gd name="adj1" fmla="val 50000"/>
              <a:gd name="adj2" fmla="val 56353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2" name="AutoShape 9"/>
          <p:cNvSpPr>
            <a:spLocks noChangeArrowheads="1"/>
          </p:cNvSpPr>
          <p:nvPr/>
        </p:nvSpPr>
        <p:spPr bwMode="auto">
          <a:xfrm>
            <a:off x="4716463" y="2060575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3" name="AutoShape 11"/>
          <p:cNvSpPr>
            <a:spLocks noChangeArrowheads="1"/>
          </p:cNvSpPr>
          <p:nvPr/>
        </p:nvSpPr>
        <p:spPr bwMode="auto">
          <a:xfrm>
            <a:off x="4787900" y="2132013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4" name="AutoShape 12"/>
          <p:cNvSpPr>
            <a:spLocks noChangeArrowheads="1"/>
          </p:cNvSpPr>
          <p:nvPr/>
        </p:nvSpPr>
        <p:spPr bwMode="auto">
          <a:xfrm>
            <a:off x="5003800" y="2347913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5" name="AutoShape 15"/>
          <p:cNvSpPr>
            <a:spLocks noChangeArrowheads="1"/>
          </p:cNvSpPr>
          <p:nvPr/>
        </p:nvSpPr>
        <p:spPr bwMode="auto">
          <a:xfrm>
            <a:off x="2916238" y="3070225"/>
            <a:ext cx="647700" cy="287338"/>
          </a:xfrm>
          <a:prstGeom prst="rightArrow">
            <a:avLst>
              <a:gd name="adj1" fmla="val 0"/>
              <a:gd name="adj2" fmla="val 0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6" name="AutoShape 16"/>
          <p:cNvSpPr>
            <a:spLocks noChangeArrowheads="1"/>
          </p:cNvSpPr>
          <p:nvPr/>
        </p:nvSpPr>
        <p:spPr bwMode="auto">
          <a:xfrm>
            <a:off x="3492500" y="3284538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7" name="AutoShape 17"/>
          <p:cNvSpPr>
            <a:spLocks noChangeArrowheads="1"/>
          </p:cNvSpPr>
          <p:nvPr/>
        </p:nvSpPr>
        <p:spPr bwMode="auto">
          <a:xfrm>
            <a:off x="1692275" y="3789363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8" name="AutoShape 18"/>
          <p:cNvSpPr>
            <a:spLocks noChangeArrowheads="1"/>
          </p:cNvSpPr>
          <p:nvPr/>
        </p:nvSpPr>
        <p:spPr bwMode="auto">
          <a:xfrm>
            <a:off x="1979613" y="4294188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9" name="AutoShape 19"/>
          <p:cNvSpPr>
            <a:spLocks noChangeArrowheads="1"/>
          </p:cNvSpPr>
          <p:nvPr/>
        </p:nvSpPr>
        <p:spPr bwMode="auto">
          <a:xfrm>
            <a:off x="1547813" y="4725988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200" name="AutoShape 20"/>
          <p:cNvSpPr>
            <a:spLocks noChangeArrowheads="1"/>
          </p:cNvSpPr>
          <p:nvPr/>
        </p:nvSpPr>
        <p:spPr bwMode="auto">
          <a:xfrm>
            <a:off x="2987675" y="5229225"/>
            <a:ext cx="647700" cy="287338"/>
          </a:xfrm>
          <a:prstGeom prst="rightArrow">
            <a:avLst>
              <a:gd name="adj1" fmla="val 50000"/>
              <a:gd name="adj2" fmla="val 56353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201" name="AutoShape 22"/>
          <p:cNvSpPr>
            <a:spLocks noChangeArrowheads="1"/>
          </p:cNvSpPr>
          <p:nvPr/>
        </p:nvSpPr>
        <p:spPr bwMode="auto">
          <a:xfrm>
            <a:off x="3419475" y="5734050"/>
            <a:ext cx="647700" cy="287338"/>
          </a:xfrm>
          <a:prstGeom prst="rightArrow">
            <a:avLst>
              <a:gd name="adj1" fmla="val 50000"/>
              <a:gd name="adj2" fmla="val 56353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7088" y="1844675"/>
            <a:ext cx="7632700" cy="4895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smtClean="0">
                <a:solidFill>
                  <a:schemeClr val="accent2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Profilaktik antibiyotik?</a:t>
            </a:r>
          </a:p>
          <a:p>
            <a:pPr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6-8 saatte bir sefazolin 1g i.v.</a:t>
            </a:r>
          </a:p>
          <a:p>
            <a:pPr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Allerjik ise vankomisin 2x1g</a:t>
            </a:r>
          </a:p>
          <a:p>
            <a:pPr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50mg amfoterisin (pankreas alınacak kişilerde mide ve 			           duedonumun dezenfeksiyonu için)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1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sz="2100" b="1" smtClean="0">
                <a:solidFill>
                  <a:srgbClr val="FF0000"/>
                </a:solidFill>
              </a:rPr>
              <a:t>Nefrotoksik antibiyotiklerden her zaman kaçınılmalıdır.</a:t>
            </a:r>
          </a:p>
          <a:p>
            <a:pPr eaLnBrk="1" hangingPunct="1">
              <a:lnSpc>
                <a:spcPct val="90000"/>
              </a:lnSpc>
            </a:pPr>
            <a:endParaRPr lang="tr-TR" sz="2100" b="1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sz="2100" b="1" smtClean="0">
                <a:solidFill>
                  <a:srgbClr val="FF0000"/>
                </a:solidFill>
              </a:rPr>
              <a:t>10g N-asetil sistein (organların antioksidan sistemlerini 				güçlendirmek için)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100" b="1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sz="2100" b="1" smtClean="0">
              <a:solidFill>
                <a:srgbClr val="FF0000"/>
              </a:solidFill>
            </a:endParaRPr>
          </a:p>
        </p:txBody>
      </p:sp>
      <p:sp>
        <p:nvSpPr>
          <p:cNvPr id="94211" name="Rectangle 4"/>
          <p:cNvSpPr>
            <a:spLocks noChangeArrowheads="1"/>
          </p:cNvSpPr>
          <p:nvPr/>
        </p:nvSpPr>
        <p:spPr bwMode="auto">
          <a:xfrm>
            <a:off x="971550" y="971550"/>
            <a:ext cx="53594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3600" b="1">
                <a:solidFill>
                  <a:schemeClr val="accent2"/>
                </a:solidFill>
                <a:latin typeface="Century Gothic" pitchFamily="34" charset="0"/>
              </a:rPr>
              <a:t>Enfeksiyonların Tedavisi</a:t>
            </a:r>
          </a:p>
        </p:txBody>
      </p:sp>
      <p:pic>
        <p:nvPicPr>
          <p:cNvPr id="94212" name="Picture 5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876925"/>
            <a:ext cx="8382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" y="404813"/>
            <a:ext cx="8748713" cy="1081087"/>
          </a:xfrm>
        </p:spPr>
        <p:txBody>
          <a:bodyPr/>
          <a:lstStyle/>
          <a:p>
            <a:pPr algn="ctr" eaLnBrk="1" hangingPunct="1"/>
            <a:r>
              <a:rPr lang="tr-TR" smtClean="0">
                <a:solidFill>
                  <a:srgbClr val="FF0000"/>
                </a:solidFill>
              </a:rPr>
              <a:t>Organ Donör Adaylığı </a:t>
            </a:r>
            <a:br>
              <a:rPr lang="tr-TR" smtClean="0">
                <a:solidFill>
                  <a:srgbClr val="FF0000"/>
                </a:solidFill>
              </a:rPr>
            </a:br>
            <a:r>
              <a:rPr lang="tr-TR" smtClean="0">
                <a:solidFill>
                  <a:srgbClr val="FF0000"/>
                </a:solidFill>
              </a:rPr>
              <a:t>Genel Kontrendikasyonları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916113"/>
            <a:ext cx="8064500" cy="4221162"/>
          </a:xfrm>
        </p:spPr>
        <p:txBody>
          <a:bodyPr/>
          <a:lstStyle/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Aktif enfeksiyonlar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	Sepsis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	Aktif tüberküloz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	Viral ensefalit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chemeClr val="accent2"/>
                </a:solidFill>
              </a:rPr>
              <a:t>		Aktif hepatit, hepatit B yüzey antijeni (+)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Primer beyin tümörü dışındaki maligniteler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Yaş&gt;70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İntravenöz ilaç bağımlılığı</a:t>
            </a:r>
          </a:p>
          <a:p>
            <a:pPr eaLnBrk="1" hangingPunct="1"/>
            <a:r>
              <a:rPr lang="tr-TR" sz="2600" b="1" smtClean="0">
                <a:solidFill>
                  <a:schemeClr val="accent2"/>
                </a:solidFill>
              </a:rPr>
              <a:t>Guillain- Barré Sendromu</a:t>
            </a:r>
          </a:p>
          <a:p>
            <a:pPr eaLnBrk="1" hangingPunct="1"/>
            <a:endParaRPr lang="tr-TR" sz="2600" b="1" smtClean="0">
              <a:solidFill>
                <a:schemeClr val="accent2"/>
              </a:solidFill>
            </a:endParaRPr>
          </a:p>
        </p:txBody>
      </p:sp>
      <p:pic>
        <p:nvPicPr>
          <p:cNvPr id="95236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793750" y="125413"/>
            <a:ext cx="6091238" cy="979487"/>
          </a:xfrm>
        </p:spPr>
        <p:txBody>
          <a:bodyPr/>
          <a:lstStyle/>
          <a:p>
            <a:pPr eaLnBrk="1" hangingPunct="1"/>
            <a:r>
              <a:rPr lang="tr-TR" sz="3000" smtClean="0">
                <a:solidFill>
                  <a:srgbClr val="FF0000"/>
                </a:solidFill>
              </a:rPr>
              <a:t>Hasta Bakımı ve Monitorizasyon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700213"/>
            <a:ext cx="7920038" cy="4967287"/>
          </a:xfrm>
        </p:spPr>
        <p:txBody>
          <a:bodyPr/>
          <a:lstStyle/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Rutin hemşire bakımı aksatılmadan sürdürülmelidir.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rgbClr val="006666"/>
                </a:solidFill>
              </a:rPr>
              <a:t>	(Ağız bakımı, cilt bakımı, kateter bakımı)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Aspirasyonun önlenmesi ve nazogastrik dekompresyon için nazogastrik tüp yerleştirilmelidir.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Ventrikülostomi veya ventrikülo-peritoneal kateterler çekilmelidir.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Sürekli EKG monitorizasyonu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İnvaziv kan basıncı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CVP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Arteriyel O</a:t>
            </a:r>
            <a:r>
              <a:rPr lang="tr-TR" sz="2100" b="1" baseline="-25000" smtClean="0">
                <a:solidFill>
                  <a:srgbClr val="006666"/>
                </a:solidFill>
              </a:rPr>
              <a:t>2</a:t>
            </a:r>
            <a:r>
              <a:rPr lang="tr-TR" sz="2100" b="1" smtClean="0">
                <a:solidFill>
                  <a:srgbClr val="006666"/>
                </a:solidFill>
              </a:rPr>
              <a:t> saturasyonu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Saatlik idrar çıkışı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End-tidal CO</a:t>
            </a:r>
            <a:r>
              <a:rPr lang="tr-TR" sz="2100" b="1" baseline="-25000" smtClean="0">
                <a:solidFill>
                  <a:srgbClr val="006666"/>
                </a:solidFill>
              </a:rPr>
              <a:t>2 </a:t>
            </a:r>
            <a:r>
              <a:rPr lang="tr-TR" sz="2100" b="1" smtClean="0">
                <a:solidFill>
                  <a:srgbClr val="006666"/>
                </a:solidFill>
              </a:rPr>
              <a:t>basıncı</a:t>
            </a:r>
          </a:p>
          <a:p>
            <a:pPr algn="just" eaLnBrk="1" hangingPunct="1"/>
            <a:r>
              <a:rPr lang="tr-TR" sz="2100" b="1" smtClean="0">
                <a:solidFill>
                  <a:srgbClr val="006666"/>
                </a:solidFill>
              </a:rPr>
              <a:t>Vücut ısısı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2100" b="1" smtClean="0">
              <a:solidFill>
                <a:srgbClr val="006666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tr-TR" sz="2100" b="1" smtClean="0">
                <a:solidFill>
                  <a:srgbClr val="006666"/>
                </a:solidFill>
              </a:rPr>
              <a:t>	</a:t>
            </a:r>
          </a:p>
        </p:txBody>
      </p:sp>
      <p:pic>
        <p:nvPicPr>
          <p:cNvPr id="49156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-100013"/>
            <a:ext cx="6399212" cy="1219201"/>
          </a:xfrm>
        </p:spPr>
        <p:txBody>
          <a:bodyPr/>
          <a:lstStyle/>
          <a:p>
            <a:pPr algn="ctr" eaLnBrk="1" hangingPunct="1"/>
            <a:r>
              <a:rPr lang="tr-TR" sz="4300" smtClean="0">
                <a:solidFill>
                  <a:srgbClr val="FF0000"/>
                </a:solidFill>
              </a:rPr>
              <a:t>Transport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920037" cy="42211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Ameliyathaneye transportu öncesi 20-30 dk %100 O</a:t>
            </a:r>
            <a:r>
              <a:rPr lang="tr-TR" sz="2100" b="1" baseline="-25000" smtClean="0">
                <a:solidFill>
                  <a:schemeClr val="accent2"/>
                </a:solidFill>
              </a:rPr>
              <a:t>2</a:t>
            </a:r>
            <a:r>
              <a:rPr lang="tr-TR" sz="2100" b="1" smtClean="0">
                <a:solidFill>
                  <a:schemeClr val="accent2"/>
                </a:solidFill>
              </a:rPr>
              <a:t> ile ventile edilmeli</a:t>
            </a:r>
          </a:p>
          <a:p>
            <a:pPr algn="just" eaLnBrk="1" hangingPunct="1">
              <a:lnSpc>
                <a:spcPct val="90000"/>
              </a:lnSpc>
            </a:pPr>
            <a:endParaRPr lang="tr-TR" sz="21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İki geniş venöz yol ve arteriyel kanül ile monitörizasyon yapılmalı</a:t>
            </a:r>
          </a:p>
          <a:p>
            <a:pPr algn="just" eaLnBrk="1" hangingPunct="1">
              <a:lnSpc>
                <a:spcPct val="90000"/>
              </a:lnSpc>
            </a:pPr>
            <a:endParaRPr lang="tr-TR" sz="21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İnvaziv kan basıncı, SVB, O</a:t>
            </a:r>
            <a:r>
              <a:rPr lang="tr-TR" sz="2100" b="1" baseline="-25000" smtClean="0">
                <a:solidFill>
                  <a:schemeClr val="accent2"/>
                </a:solidFill>
              </a:rPr>
              <a:t>2</a:t>
            </a:r>
            <a:r>
              <a:rPr lang="tr-TR" sz="2100" b="1" smtClean="0">
                <a:solidFill>
                  <a:schemeClr val="accent2"/>
                </a:solidFill>
              </a:rPr>
              <a:t> saturasyonu monitörize edilmeli</a:t>
            </a:r>
          </a:p>
          <a:p>
            <a:pPr algn="just" eaLnBrk="1" hangingPunct="1">
              <a:lnSpc>
                <a:spcPct val="90000"/>
              </a:lnSpc>
            </a:pPr>
            <a:endParaRPr lang="tr-TR" sz="21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100" b="1" smtClean="0">
                <a:solidFill>
                  <a:srgbClr val="FF0000"/>
                </a:solidFill>
              </a:rPr>
              <a:t>İnotrop ajanların infüzyonu ayarlanan dozlarda sürdürülmelidir.</a:t>
            </a:r>
          </a:p>
          <a:p>
            <a:pPr algn="just" eaLnBrk="1" hangingPunct="1">
              <a:lnSpc>
                <a:spcPct val="90000"/>
              </a:lnSpc>
            </a:pPr>
            <a:endParaRPr lang="tr-TR" sz="2100" b="1" smtClean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100" b="1" smtClean="0">
                <a:solidFill>
                  <a:schemeClr val="accent2"/>
                </a:solidFill>
              </a:rPr>
              <a:t>Çok gerekli olmayan tedaviler askıya alınmalıdır.</a:t>
            </a:r>
          </a:p>
        </p:txBody>
      </p:sp>
      <p:pic>
        <p:nvPicPr>
          <p:cNvPr id="96260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4450"/>
            <a:ext cx="6399212" cy="1219200"/>
          </a:xfrm>
        </p:spPr>
        <p:txBody>
          <a:bodyPr/>
          <a:lstStyle/>
          <a:p>
            <a:pPr algn="ctr" eaLnBrk="1" hangingPunct="1"/>
            <a:r>
              <a:rPr lang="tr-TR" sz="4300" smtClean="0">
                <a:solidFill>
                  <a:srgbClr val="FF0000"/>
                </a:solidFill>
              </a:rPr>
              <a:t>İntraoperatif önlemler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7632700" cy="4221162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</a:pPr>
            <a:r>
              <a:rPr lang="tr-TR" sz="1900" b="1" smtClean="0">
                <a:solidFill>
                  <a:schemeClr val="accent2"/>
                </a:solidFill>
              </a:rPr>
              <a:t>Operasyon sırasında </a:t>
            </a:r>
            <a:r>
              <a:rPr lang="tr-TR" sz="1900" b="1" smtClean="0">
                <a:solidFill>
                  <a:srgbClr val="FF0000"/>
                </a:solidFill>
              </a:rPr>
              <a:t>ağrılı uyaranlarla refleks spinal hareketler, taşikardi, kan basıncında yükselme ve terleme olabilir.</a:t>
            </a:r>
            <a:r>
              <a:rPr lang="tr-TR" sz="1900" b="1" smtClean="0">
                <a:solidFill>
                  <a:schemeClr val="accent2"/>
                </a:solidFill>
              </a:rPr>
              <a:t> Spinal vazokonstriktör yanıta veya adrenal medullanın spinal refleksle stimulasyonuna  bağlı hormonal bir mekanizma ile  ortaya çıktığı  sanılmaktadır.</a:t>
            </a:r>
          </a:p>
          <a:p>
            <a:pPr algn="just" eaLnBrk="1" hangingPunct="1">
              <a:lnSpc>
                <a:spcPct val="110000"/>
              </a:lnSpc>
            </a:pPr>
            <a:endParaRPr lang="tr-TR" sz="19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110000"/>
              </a:lnSpc>
            </a:pPr>
            <a:r>
              <a:rPr lang="tr-TR" sz="1900" b="1" smtClean="0">
                <a:solidFill>
                  <a:schemeClr val="accent2"/>
                </a:solidFill>
              </a:rPr>
              <a:t>Kas hareketlerini önlemek için kas gevşetici kullanmak gerekebilir.</a:t>
            </a:r>
          </a:p>
          <a:p>
            <a:pPr algn="just" eaLnBrk="1" hangingPunct="1">
              <a:lnSpc>
                <a:spcPct val="110000"/>
              </a:lnSpc>
            </a:pPr>
            <a:endParaRPr lang="tr-TR" sz="19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110000"/>
              </a:lnSpc>
            </a:pPr>
            <a:r>
              <a:rPr lang="tr-TR" sz="1900" b="1" smtClean="0">
                <a:solidFill>
                  <a:schemeClr val="accent2"/>
                </a:solidFill>
              </a:rPr>
              <a:t>Toraks ve batının açılmasıyla belirgin kan, sıvı kaybı olduğundan kan transfüzyonu ve sıvı replasmanı gereksinimi olur.</a:t>
            </a:r>
          </a:p>
          <a:p>
            <a:pPr algn="just" eaLnBrk="1" hangingPunct="1">
              <a:lnSpc>
                <a:spcPct val="110000"/>
              </a:lnSpc>
            </a:pPr>
            <a:endParaRPr lang="tr-TR" sz="19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110000"/>
              </a:lnSpc>
            </a:pPr>
            <a:r>
              <a:rPr lang="tr-TR" sz="1900" b="1" smtClean="0">
                <a:solidFill>
                  <a:schemeClr val="accent2"/>
                </a:solidFill>
              </a:rPr>
              <a:t>Ameliyat sırasında ısı kaybı önlenmelidir.</a:t>
            </a:r>
          </a:p>
          <a:p>
            <a:pPr algn="just" eaLnBrk="1" hangingPunct="1">
              <a:lnSpc>
                <a:spcPct val="110000"/>
              </a:lnSpc>
            </a:pPr>
            <a:endParaRPr lang="tr-TR" sz="1900" b="1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110000"/>
              </a:lnSpc>
            </a:pPr>
            <a:endParaRPr lang="tr-TR" sz="1900" b="1" smtClean="0">
              <a:solidFill>
                <a:schemeClr val="accent2"/>
              </a:solidFill>
            </a:endParaRPr>
          </a:p>
        </p:txBody>
      </p:sp>
      <p:pic>
        <p:nvPicPr>
          <p:cNvPr id="97284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-171450"/>
            <a:ext cx="6399212" cy="1219200"/>
          </a:xfrm>
        </p:spPr>
        <p:txBody>
          <a:bodyPr/>
          <a:lstStyle/>
          <a:p>
            <a:pPr eaLnBrk="1" hangingPunct="1"/>
            <a:r>
              <a:rPr lang="tr-TR" sz="3500" smtClean="0">
                <a:solidFill>
                  <a:srgbClr val="FF0000"/>
                </a:solidFill>
              </a:rPr>
              <a:t>Laboratuar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341438"/>
            <a:ext cx="8316912" cy="4508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GENEL</a:t>
            </a:r>
          </a:p>
          <a:p>
            <a:pPr eaLnBrk="1" hangingPunct="1">
              <a:lnSpc>
                <a:spcPct val="90000"/>
              </a:lnSpc>
            </a:pPr>
            <a:r>
              <a:rPr lang="tr-TR" sz="1900" b="1" smtClean="0">
                <a:solidFill>
                  <a:srgbClr val="006666"/>
                </a:solidFill>
              </a:rPr>
              <a:t>Kan grubu</a:t>
            </a:r>
          </a:p>
          <a:p>
            <a:pPr eaLnBrk="1" hangingPunct="1">
              <a:lnSpc>
                <a:spcPct val="90000"/>
              </a:lnSpc>
            </a:pPr>
            <a:r>
              <a:rPr lang="tr-TR" sz="1900" b="1" smtClean="0">
                <a:solidFill>
                  <a:srgbClr val="006666"/>
                </a:solidFill>
              </a:rPr>
              <a:t>Lökosit formülü dahil kan sayımı</a:t>
            </a:r>
          </a:p>
          <a:p>
            <a:pPr eaLnBrk="1" hangingPunct="1">
              <a:lnSpc>
                <a:spcPct val="90000"/>
              </a:lnSpc>
            </a:pPr>
            <a:r>
              <a:rPr lang="tr-TR" sz="1900" b="1" smtClean="0">
                <a:solidFill>
                  <a:srgbClr val="006666"/>
                </a:solidFill>
              </a:rPr>
              <a:t>Anti-HIV, anti-HCV, anti CMV IgG ve IgM, anti-Treponema,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1900" b="1" smtClean="0">
                <a:solidFill>
                  <a:srgbClr val="006666"/>
                </a:solidFill>
              </a:rPr>
              <a:t>	HBs Ag, anti-HBc IgM ve anti-HBc Ig G</a:t>
            </a:r>
          </a:p>
          <a:p>
            <a:pPr eaLnBrk="1" hangingPunct="1">
              <a:lnSpc>
                <a:spcPct val="90000"/>
              </a:lnSpc>
            </a:pPr>
            <a:r>
              <a:rPr lang="tr-TR" sz="1900" b="1" smtClean="0">
                <a:solidFill>
                  <a:srgbClr val="006666"/>
                </a:solidFill>
              </a:rPr>
              <a:t>İdrar kültürü, hemokültür, trakeal aspiratın gram yayması ve kültürü</a:t>
            </a:r>
          </a:p>
          <a:p>
            <a:pPr eaLnBrk="1" hangingPunct="1">
              <a:lnSpc>
                <a:spcPct val="90000"/>
              </a:lnSpc>
            </a:pPr>
            <a:r>
              <a:rPr lang="tr-TR" sz="1900" b="1" smtClean="0">
                <a:solidFill>
                  <a:srgbClr val="006666"/>
                </a:solidFill>
              </a:rPr>
              <a:t>Akciğer grafisi</a:t>
            </a:r>
          </a:p>
          <a:p>
            <a:pPr eaLnBrk="1" hangingPunct="1">
              <a:lnSpc>
                <a:spcPct val="90000"/>
              </a:lnSpc>
            </a:pPr>
            <a:endParaRPr lang="tr-TR" sz="19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BÖBREK</a:t>
            </a:r>
          </a:p>
          <a:p>
            <a:pPr eaLnBrk="1" hangingPunct="1">
              <a:lnSpc>
                <a:spcPct val="90000"/>
              </a:lnSpc>
            </a:pPr>
            <a:r>
              <a:rPr lang="tr-TR" sz="1900" b="1" smtClean="0">
                <a:solidFill>
                  <a:srgbClr val="006666"/>
                </a:solidFill>
              </a:rPr>
              <a:t>Üre, kreatinin,Na, K, kalsiyum</a:t>
            </a:r>
          </a:p>
          <a:p>
            <a:pPr eaLnBrk="1" hangingPunct="1">
              <a:lnSpc>
                <a:spcPct val="90000"/>
              </a:lnSpc>
            </a:pPr>
            <a:r>
              <a:rPr lang="tr-TR" sz="1900" b="1" smtClean="0">
                <a:solidFill>
                  <a:srgbClr val="006666"/>
                </a:solidFill>
              </a:rPr>
              <a:t>Tam idrar tahlili</a:t>
            </a:r>
          </a:p>
          <a:p>
            <a:pPr eaLnBrk="1" hangingPunct="1">
              <a:lnSpc>
                <a:spcPct val="90000"/>
              </a:lnSpc>
            </a:pPr>
            <a:endParaRPr lang="tr-TR" sz="1900" b="1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KARACİĞER</a:t>
            </a:r>
          </a:p>
          <a:p>
            <a:pPr eaLnBrk="1" hangingPunct="1">
              <a:lnSpc>
                <a:spcPct val="90000"/>
              </a:lnSpc>
            </a:pPr>
            <a:r>
              <a:rPr lang="tr-TR" sz="1900" b="1" smtClean="0">
                <a:solidFill>
                  <a:srgbClr val="006666"/>
                </a:solidFill>
              </a:rPr>
              <a:t>ALT, AST, GGT, ALP, total ve direkt bilirubin</a:t>
            </a:r>
          </a:p>
          <a:p>
            <a:pPr eaLnBrk="1" hangingPunct="1">
              <a:lnSpc>
                <a:spcPct val="90000"/>
              </a:lnSpc>
            </a:pPr>
            <a:r>
              <a:rPr lang="tr-TR" sz="1900" b="1" smtClean="0">
                <a:solidFill>
                  <a:srgbClr val="006666"/>
                </a:solidFill>
              </a:rPr>
              <a:t>INR, total protein, albümin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1900" b="1" smtClean="0">
              <a:solidFill>
                <a:srgbClr val="006666"/>
              </a:solidFill>
            </a:endParaRPr>
          </a:p>
        </p:txBody>
      </p:sp>
      <p:pic>
        <p:nvPicPr>
          <p:cNvPr id="50180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-171450"/>
            <a:ext cx="6399212" cy="12192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Laboratuar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341438"/>
            <a:ext cx="7488238" cy="41767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PANKREAS</a:t>
            </a:r>
          </a:p>
          <a:p>
            <a:pPr eaLnBrk="1" hangingPunct="1"/>
            <a:r>
              <a:rPr lang="tr-TR" sz="2600" b="1" smtClean="0">
                <a:solidFill>
                  <a:srgbClr val="006666"/>
                </a:solidFill>
              </a:rPr>
              <a:t>Amilaz, lipaz</a:t>
            </a:r>
          </a:p>
          <a:p>
            <a:pPr eaLnBrk="1" hangingPunct="1"/>
            <a:r>
              <a:rPr lang="tr-TR" sz="2600" b="1" smtClean="0">
                <a:solidFill>
                  <a:srgbClr val="006666"/>
                </a:solidFill>
              </a:rPr>
              <a:t>Hemoglobin A1c</a:t>
            </a:r>
          </a:p>
          <a:p>
            <a:pPr eaLnBrk="1" hangingPunct="1"/>
            <a:endParaRPr lang="tr-TR" sz="2600" b="1" smtClean="0">
              <a:solidFill>
                <a:srgbClr val="006666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600" b="1" smtClean="0">
                <a:solidFill>
                  <a:srgbClr val="006666"/>
                </a:solidFill>
              </a:rPr>
              <a:t>KALP</a:t>
            </a:r>
          </a:p>
          <a:p>
            <a:pPr eaLnBrk="1" hangingPunct="1"/>
            <a:r>
              <a:rPr lang="tr-TR" sz="2600" b="1" smtClean="0">
                <a:solidFill>
                  <a:srgbClr val="006666"/>
                </a:solidFill>
              </a:rPr>
              <a:t>Telekardiyografide kardiotorasik index</a:t>
            </a:r>
          </a:p>
          <a:p>
            <a:pPr eaLnBrk="1" hangingPunct="1"/>
            <a:r>
              <a:rPr lang="tr-TR" sz="2600" b="1" smtClean="0">
                <a:solidFill>
                  <a:srgbClr val="006666"/>
                </a:solidFill>
              </a:rPr>
              <a:t>CK-MB</a:t>
            </a:r>
          </a:p>
          <a:p>
            <a:pPr eaLnBrk="1" hangingPunct="1"/>
            <a:r>
              <a:rPr lang="tr-TR" sz="2600" b="1" smtClean="0">
                <a:solidFill>
                  <a:srgbClr val="006666"/>
                </a:solidFill>
              </a:rPr>
              <a:t>EKG</a:t>
            </a:r>
          </a:p>
          <a:p>
            <a:pPr eaLnBrk="1" hangingPunct="1"/>
            <a:r>
              <a:rPr lang="tr-TR" sz="2600" b="1" smtClean="0">
                <a:solidFill>
                  <a:srgbClr val="006666"/>
                </a:solidFill>
              </a:rPr>
              <a:t>Ekokardiyogram</a:t>
            </a:r>
          </a:p>
          <a:p>
            <a:pPr eaLnBrk="1" hangingPunct="1"/>
            <a:r>
              <a:rPr lang="tr-TR" sz="2600" b="1" smtClean="0">
                <a:solidFill>
                  <a:srgbClr val="006666"/>
                </a:solidFill>
              </a:rPr>
              <a:t>Kardiak kateterizasyon</a:t>
            </a:r>
          </a:p>
        </p:txBody>
      </p:sp>
      <p:pic>
        <p:nvPicPr>
          <p:cNvPr id="51204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25538"/>
            <a:ext cx="7777162" cy="1219200"/>
          </a:xfrm>
        </p:spPr>
        <p:txBody>
          <a:bodyPr/>
          <a:lstStyle/>
          <a:p>
            <a:pPr eaLnBrk="1" hangingPunct="1"/>
            <a:r>
              <a:rPr lang="tr-TR" sz="3500" smtClean="0">
                <a:solidFill>
                  <a:srgbClr val="FF0000"/>
                </a:solidFill>
              </a:rPr>
              <a:t>Beyin ölümüne bağlı olarak gelişen </a:t>
            </a:r>
            <a:br>
              <a:rPr lang="tr-TR" sz="3500" smtClean="0">
                <a:solidFill>
                  <a:srgbClr val="FF0000"/>
                </a:solidFill>
              </a:rPr>
            </a:br>
            <a:r>
              <a:rPr lang="tr-TR" sz="3500" smtClean="0">
                <a:solidFill>
                  <a:srgbClr val="FF0000"/>
                </a:solidFill>
              </a:rPr>
              <a:t>fizyopatolojik  değişiklikler</a:t>
            </a:r>
            <a:br>
              <a:rPr lang="tr-TR" sz="3500" smtClean="0">
                <a:solidFill>
                  <a:srgbClr val="FF0000"/>
                </a:solidFill>
              </a:rPr>
            </a:br>
            <a:endParaRPr lang="tr-TR" sz="3500" smtClean="0">
              <a:solidFill>
                <a:srgbClr val="FF0000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60575"/>
            <a:ext cx="8280400" cy="42211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b="1" smtClean="0">
              <a:solidFill>
                <a:srgbClr val="FF0000"/>
              </a:solidFill>
            </a:endParaRPr>
          </a:p>
          <a:p>
            <a:pPr eaLnBrk="1" hangingPunct="1"/>
            <a:r>
              <a:rPr lang="tr-TR" b="1" smtClean="0">
                <a:solidFill>
                  <a:schemeClr val="accent2"/>
                </a:solidFill>
              </a:rPr>
              <a:t>Hemodinamik değişiklikler</a:t>
            </a:r>
          </a:p>
          <a:p>
            <a:pPr eaLnBrk="1" hangingPunct="1"/>
            <a:r>
              <a:rPr lang="tr-TR" b="1" smtClean="0">
                <a:solidFill>
                  <a:schemeClr val="accent2"/>
                </a:solidFill>
              </a:rPr>
              <a:t>Solunumsal değişiklikler</a:t>
            </a:r>
          </a:p>
          <a:p>
            <a:pPr eaLnBrk="1" hangingPunct="1"/>
            <a:r>
              <a:rPr lang="tr-TR" b="1" smtClean="0">
                <a:solidFill>
                  <a:schemeClr val="accent2"/>
                </a:solidFill>
              </a:rPr>
              <a:t>Endokrin bozukluklar </a:t>
            </a:r>
          </a:p>
          <a:p>
            <a:pPr eaLnBrk="1" hangingPunct="1"/>
            <a:r>
              <a:rPr lang="tr-TR" b="1" smtClean="0">
                <a:solidFill>
                  <a:schemeClr val="accent2"/>
                </a:solidFill>
              </a:rPr>
              <a:t>Böbrek fonksiyon bozuklukları</a:t>
            </a:r>
          </a:p>
          <a:p>
            <a:pPr eaLnBrk="1" hangingPunct="1"/>
            <a:r>
              <a:rPr lang="tr-TR" b="1" smtClean="0">
                <a:solidFill>
                  <a:schemeClr val="accent2"/>
                </a:solidFill>
              </a:rPr>
              <a:t>Pıhtılaşma fonksiyonlarında değişiklikler</a:t>
            </a:r>
          </a:p>
          <a:p>
            <a:pPr eaLnBrk="1" hangingPunct="1"/>
            <a:r>
              <a:rPr lang="tr-TR" b="1" smtClean="0">
                <a:solidFill>
                  <a:schemeClr val="accent2"/>
                </a:solidFill>
              </a:rPr>
              <a:t>Vücut ısısındaki değişiklikler</a:t>
            </a:r>
          </a:p>
        </p:txBody>
      </p:sp>
      <p:pic>
        <p:nvPicPr>
          <p:cNvPr id="52228" name="Picture 4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accent2"/>
                </a:solidFill>
              </a:rPr>
              <a:t>Hemodinamik değişiklikler</a:t>
            </a:r>
            <a:endParaRPr lang="en-US" smtClean="0">
              <a:solidFill>
                <a:schemeClr val="accent2"/>
              </a:solidFill>
            </a:endParaRPr>
          </a:p>
        </p:txBody>
      </p:sp>
      <p:sp>
        <p:nvSpPr>
          <p:cNvPr id="5325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00063" y="3049588"/>
            <a:ext cx="7000875" cy="23622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tr-TR" b="1" smtClean="0">
                <a:solidFill>
                  <a:srgbClr val="FF0000"/>
                </a:solidFill>
              </a:rPr>
              <a:t>I-Otonomik veya Sempatik Fırtına</a:t>
            </a:r>
          </a:p>
          <a:p>
            <a:pPr algn="l" eaLnBrk="1" hangingPunct="1">
              <a:buClr>
                <a:schemeClr val="tx1"/>
              </a:buClr>
              <a:buSzPct val="75000"/>
            </a:pPr>
            <a:r>
              <a:rPr lang="tr-TR" b="1" smtClean="0">
                <a:solidFill>
                  <a:srgbClr val="FF0000"/>
                </a:solidFill>
              </a:rPr>
              <a:t>II-Hipotansiyon</a:t>
            </a:r>
          </a:p>
          <a:p>
            <a:pPr algn="l" eaLnBrk="1" hangingPunct="1">
              <a:lnSpc>
                <a:spcPct val="110000"/>
              </a:lnSpc>
            </a:pPr>
            <a:r>
              <a:rPr lang="tr-TR" b="1" smtClean="0">
                <a:solidFill>
                  <a:srgbClr val="FF0000"/>
                </a:solidFill>
              </a:rPr>
              <a:t>III-Aritmiler</a:t>
            </a:r>
          </a:p>
          <a:p>
            <a:pPr algn="l" eaLnBrk="1" hangingPunct="1">
              <a:lnSpc>
                <a:spcPct val="110000"/>
              </a:lnSpc>
            </a:pPr>
            <a:endParaRPr lang="tr-TR" sz="3900" b="1" smtClean="0">
              <a:solidFill>
                <a:srgbClr val="FF0000"/>
              </a:solidFill>
            </a:endParaRPr>
          </a:p>
          <a:p>
            <a:pPr algn="l" eaLnBrk="1" hangingPunct="1">
              <a:buClr>
                <a:schemeClr val="tx1"/>
              </a:buClr>
              <a:buSzPct val="75000"/>
            </a:pPr>
            <a:endParaRPr lang="tr-TR" b="1" smtClean="0">
              <a:solidFill>
                <a:srgbClr val="FF0000"/>
              </a:solidFill>
            </a:endParaRPr>
          </a:p>
          <a:p>
            <a:pPr algn="l" eaLnBrk="1" hangingPunct="1">
              <a:spcBef>
                <a:spcPct val="0"/>
              </a:spcBef>
            </a:pPr>
            <a:endParaRPr lang="en-US" b="1" smtClean="0">
              <a:solidFill>
                <a:srgbClr val="FF0000"/>
              </a:solidFill>
            </a:endParaRPr>
          </a:p>
          <a:p>
            <a:pPr algn="l" eaLnBrk="1" hangingPunct="1"/>
            <a:endParaRPr lang="tr-TR" smtClean="0"/>
          </a:p>
        </p:txBody>
      </p:sp>
      <p:pic>
        <p:nvPicPr>
          <p:cNvPr id="53252" name="Picture 6" descr="hayatabagis21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935663"/>
            <a:ext cx="8382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mpozyum">
  <a:themeElements>
    <a:clrScheme name="sempozyu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mpozyum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sempozyu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mpozyu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mpozyu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mpozyu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mpozyu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mpozyu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mpozyu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mpozyu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mpozyu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mpozyu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mpozyu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mpozyu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sempozyum</Template>
  <TotalTime>3839</TotalTime>
  <Words>736</Words>
  <Application>Microsoft Office PowerPoint</Application>
  <PresentationFormat>Ekran Gösterisi (4:3)</PresentationFormat>
  <Paragraphs>372</Paragraphs>
  <Slides>51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51</vt:i4>
      </vt:variant>
    </vt:vector>
  </HeadingPairs>
  <TitlesOfParts>
    <vt:vector size="53" baseType="lpstr">
      <vt:lpstr>sempozyum</vt:lpstr>
      <vt:lpstr>Network</vt:lpstr>
      <vt:lpstr>Donör Bakımı</vt:lpstr>
      <vt:lpstr>Amaç</vt:lpstr>
      <vt:lpstr>Slayt 3</vt:lpstr>
      <vt:lpstr>Slayt 4</vt:lpstr>
      <vt:lpstr>Hasta Bakımı ve Monitorizasyon</vt:lpstr>
      <vt:lpstr>Laboratuar</vt:lpstr>
      <vt:lpstr>Laboratuar</vt:lpstr>
      <vt:lpstr>Beyin ölümüne bağlı olarak gelişen  fizyopatolojik  değişiklikler </vt:lpstr>
      <vt:lpstr>Hemodinamik değişiklikler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Solunumsal değişiklikler</vt:lpstr>
      <vt:lpstr>Slayt 23</vt:lpstr>
      <vt:lpstr>Slayt 24</vt:lpstr>
      <vt:lpstr>Slayt 25</vt:lpstr>
      <vt:lpstr>Slayt 26</vt:lpstr>
      <vt:lpstr>Slayt 27</vt:lpstr>
      <vt:lpstr>Endokrin Bozukluklar</vt:lpstr>
      <vt:lpstr>Slayt 29</vt:lpstr>
      <vt:lpstr>Slayt 30</vt:lpstr>
      <vt:lpstr>Slayt 31</vt:lpstr>
      <vt:lpstr>Slayt 32</vt:lpstr>
      <vt:lpstr>Slayt 33</vt:lpstr>
      <vt:lpstr>Slayt 34</vt:lpstr>
      <vt:lpstr>Slayt 35</vt:lpstr>
      <vt:lpstr>Slayt 36</vt:lpstr>
      <vt:lpstr>Slayt 37</vt:lpstr>
      <vt:lpstr>Pıhtılaşma Fonksiyonlarında Değişiklikler </vt:lpstr>
      <vt:lpstr>Slayt 39</vt:lpstr>
      <vt:lpstr>Slayt 40</vt:lpstr>
      <vt:lpstr>Vücut ısısındaki değişiklikler </vt:lpstr>
      <vt:lpstr>Slayt 42</vt:lpstr>
      <vt:lpstr>Slayt 43</vt:lpstr>
      <vt:lpstr>Slayt 44</vt:lpstr>
      <vt:lpstr>Böbrek fonksiyonlarının korunması </vt:lpstr>
      <vt:lpstr>Slayt 46</vt:lpstr>
      <vt:lpstr>Slayt 47</vt:lpstr>
      <vt:lpstr>Slayt 48</vt:lpstr>
      <vt:lpstr>Organ Donör Adaylığı  Genel Kontrendikasyonları</vt:lpstr>
      <vt:lpstr>Transport</vt:lpstr>
      <vt:lpstr>İntraoperatif önlemler</vt:lpstr>
    </vt:vector>
  </TitlesOfParts>
  <Company>xx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BEYİN ÖLÜMÜ-ORGAN NAKLİ</dc:title>
  <dc:creator>x</dc:creator>
  <cp:lastModifiedBy>rahmi.baykan</cp:lastModifiedBy>
  <cp:revision>226</cp:revision>
  <dcterms:created xsi:type="dcterms:W3CDTF">2007-10-15T11:32:31Z</dcterms:created>
  <dcterms:modified xsi:type="dcterms:W3CDTF">2017-07-06T11:49:44Z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TC011594401055</vt:lpwstr>
  </property>
</Properties>
</file>